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9" r:id="rId1"/>
  </p:sldMasterIdLst>
  <p:notesMasterIdLst>
    <p:notesMasterId r:id="rId59"/>
  </p:notesMasterIdLst>
  <p:handoutMasterIdLst>
    <p:handoutMasterId r:id="rId60"/>
  </p:handoutMasterIdLst>
  <p:sldIdLst>
    <p:sldId id="256" r:id="rId2"/>
    <p:sldId id="262" r:id="rId3"/>
    <p:sldId id="260" r:id="rId4"/>
    <p:sldId id="259" r:id="rId5"/>
    <p:sldId id="299" r:id="rId6"/>
    <p:sldId id="300" r:id="rId7"/>
    <p:sldId id="301" r:id="rId8"/>
    <p:sldId id="292" r:id="rId9"/>
    <p:sldId id="284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294" r:id="rId23"/>
    <p:sldId id="315" r:id="rId24"/>
    <p:sldId id="285" r:id="rId25"/>
    <p:sldId id="302" r:id="rId26"/>
    <p:sldId id="295" r:id="rId27"/>
    <p:sldId id="286" r:id="rId28"/>
    <p:sldId id="289" r:id="rId29"/>
    <p:sldId id="291" r:id="rId30"/>
    <p:sldId id="293" r:id="rId31"/>
    <p:sldId id="290" r:id="rId32"/>
    <p:sldId id="261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  <p:sldId id="280" r:id="rId51"/>
    <p:sldId id="281" r:id="rId52"/>
    <p:sldId id="282" r:id="rId53"/>
    <p:sldId id="283" r:id="rId54"/>
    <p:sldId id="296" r:id="rId55"/>
    <p:sldId id="288" r:id="rId56"/>
    <p:sldId id="298" r:id="rId57"/>
    <p:sldId id="297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12" autoAdjust="0"/>
    <p:restoredTop sz="94146" autoAdjust="0"/>
  </p:normalViewPr>
  <p:slideViewPr>
    <p:cSldViewPr snapToGrid="0" snapToObjects="1" showGuides="1">
      <p:cViewPr>
        <p:scale>
          <a:sx n="112" d="100"/>
          <a:sy n="112" d="100"/>
        </p:scale>
        <p:origin x="-1024" y="-344"/>
      </p:cViewPr>
      <p:guideLst>
        <p:guide orient="horz" pos="3862"/>
        <p:guide pos="504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2" d="100"/>
          <a:sy n="82" d="100"/>
        </p:scale>
        <p:origin x="-3928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handoutMaster" Target="handoutMasters/handoutMaster1.xml"/><Relationship Id="rId61" Type="http://schemas.openxmlformats.org/officeDocument/2006/relationships/printerSettings" Target="printerSettings/printerSettings1.bin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5D8A1-0FEB-1745-92BF-8BFD097DC454}" type="datetimeFigureOut">
              <a:rPr lang="en-US" smtClean="0"/>
              <a:t>2/20/14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9488A-5EA9-2642-9AC4-73E6656A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094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21BD16-B2B8-E34B-B06A-F3CE6EA259DA}" type="datetimeFigureOut">
              <a:rPr lang="en-US" smtClean="0"/>
              <a:t>2/20/14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9D241-15EB-224F-8A08-9655862D7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5988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pppdc9prd0xn.corp.intuit.net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75C9C0-8C39-1A48-A989-60CDE70C22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7470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Presentation is located at: http://</a:t>
            </a:r>
            <a:r>
              <a:rPr lang="en-US" dirty="0" err="1" smtClean="0"/>
              <a:t>slid.es</a:t>
            </a:r>
            <a:r>
              <a:rPr lang="en-US" dirty="0" smtClean="0"/>
              <a:t>/</a:t>
            </a:r>
            <a:r>
              <a:rPr lang="en-US" dirty="0" err="1" smtClean="0"/>
              <a:t>clarence</a:t>
            </a:r>
            <a:r>
              <a:rPr lang="en-US" dirty="0" smtClean="0"/>
              <a:t>/node-</a:t>
            </a:r>
            <a:r>
              <a:rPr lang="en-US" dirty="0" err="1" smtClean="0"/>
              <a:t>js</a:t>
            </a:r>
            <a:r>
              <a:rPr lang="en-US" dirty="0" smtClean="0"/>
              <a:t>-intuit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C9D241-15EB-224F-8A08-9655862D77D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21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900" cy="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 flip="none" rotWithShape="1">
          <a:gsLst>
            <a:gs pos="0">
              <a:schemeClr val="tx2">
                <a:lumMod val="50000"/>
                <a:alpha val="79000"/>
              </a:schemeClr>
            </a:gs>
            <a:gs pos="100000">
              <a:schemeClr val="accent2">
                <a:lumMod val="5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199" y="3480659"/>
            <a:ext cx="8194943" cy="513443"/>
          </a:xfrm>
        </p:spPr>
        <p:txBody>
          <a:bodyPr anchor="b" anchorCtr="0">
            <a:norm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A SUBTITLE</a:t>
            </a:r>
            <a:endParaRPr lang="en-US" dirty="0"/>
          </a:p>
        </p:txBody>
      </p:sp>
      <p:pic>
        <p:nvPicPr>
          <p:cNvPr id="11" name="Picture 10" descr="intuit_w_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63341"/>
            <a:ext cx="787400" cy="229712"/>
          </a:xfrm>
          <a:prstGeom prst="rect">
            <a:avLst/>
          </a:prstGeom>
        </p:spPr>
      </p:pic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20105"/>
            <a:ext cx="4951807" cy="60180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buFontTx/>
              <a:buNone/>
              <a:defRPr sz="1400" cap="all">
                <a:solidFill>
                  <a:schemeClr val="bg1"/>
                </a:solidFill>
                <a:latin typeface="Century Gothic"/>
                <a:cs typeface="Century Gothic"/>
              </a:defRPr>
            </a:lvl1pPr>
            <a:lvl2pPr marL="457176" indent="0">
              <a:buFontTx/>
              <a:buNone/>
              <a:defRPr sz="1400">
                <a:solidFill>
                  <a:schemeClr val="bg1"/>
                </a:solidFill>
              </a:defRPr>
            </a:lvl2pPr>
            <a:lvl3pPr marL="914354" indent="0">
              <a:buFontTx/>
              <a:buNone/>
              <a:defRPr sz="1400">
                <a:solidFill>
                  <a:schemeClr val="bg1"/>
                </a:solidFill>
              </a:defRPr>
            </a:lvl3pPr>
            <a:lvl4pPr marL="1371530" indent="0">
              <a:buFontTx/>
              <a:buNone/>
              <a:defRPr sz="1400">
                <a:solidFill>
                  <a:schemeClr val="bg1"/>
                </a:solidFill>
              </a:defRPr>
            </a:lvl4pPr>
            <a:lvl5pPr marL="1828707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Authors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57199" y="739047"/>
            <a:ext cx="8194943" cy="2741612"/>
          </a:xfrm>
        </p:spPr>
        <p:txBody>
          <a:bodyPr anchor="b" anchorCtr="0">
            <a:normAutofit/>
          </a:bodyPr>
          <a:lstStyle>
            <a:lvl1pPr algn="l">
              <a:lnSpc>
                <a:spcPts val="7000"/>
              </a:lnSpc>
              <a:spcBef>
                <a:spcPts val="0"/>
              </a:spcBef>
              <a:defRPr sz="6000" b="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 dirty="0" smtClean="0"/>
              <a:t>Click to Add a</a:t>
            </a:r>
            <a:br>
              <a:rPr lang="en-US" dirty="0" smtClean="0"/>
            </a:br>
            <a:r>
              <a:rPr lang="en-US" dirty="0" smtClean="0"/>
              <a:t>Two to three line title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>
          <a:xfrm>
            <a:off x="457200" y="4454980"/>
            <a:ext cx="2133600" cy="365125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140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fld id="{F0CE33C1-4B7C-1F4D-B7A2-649272DA394B}" type="datetime4">
              <a:rPr lang="en-US" smtClean="0"/>
              <a:pPr/>
              <a:t>February 20, 2014</a:t>
            </a:fld>
            <a:endParaRPr lang="en-US" dirty="0"/>
          </a:p>
        </p:txBody>
      </p:sp>
      <p:pic>
        <p:nvPicPr>
          <p:cNvPr id="20" name="Picture 19" descr="robot_juggle.png"/>
          <p:cNvPicPr>
            <a:picLocks noChangeAspect="1"/>
          </p:cNvPicPr>
          <p:nvPr userDrawn="1"/>
        </p:nvPicPr>
        <p:blipFill>
          <a:blip r:embed="rId3">
            <a:grayscl/>
            <a:alphaModFix amt="5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9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027" y="3583229"/>
            <a:ext cx="3249168" cy="326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47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098675"/>
            <a:ext cx="8229600" cy="4027488"/>
          </a:xfrm>
        </p:spPr>
        <p:txBody>
          <a:bodyPr/>
          <a:lstStyle/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Front End Engineering Summit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52500"/>
            <a:ext cx="8229600" cy="1143000"/>
          </a:xfrm>
        </p:spPr>
        <p:txBody>
          <a:bodyPr anchor="ctr" anchorCtr="0">
            <a:noAutofit/>
          </a:bodyPr>
          <a:lstStyle>
            <a:lvl1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2">
                    <a:lumMod val="75000"/>
                  </a:schemeClr>
                </a:solidFill>
              </a:defRPr>
            </a:lvl1pPr>
            <a:lvl2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2pPr>
            <a:lvl3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3pPr>
            <a:lvl4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4pPr>
            <a:lvl5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add a headline</a:t>
            </a:r>
          </a:p>
        </p:txBody>
      </p:sp>
    </p:spTree>
    <p:extLst>
      <p:ext uri="{BB962C8B-B14F-4D97-AF65-F5344CB8AC3E}">
        <p14:creationId xmlns:p14="http://schemas.microsoft.com/office/powerpoint/2010/main" val="2242383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Blue">
    <p:bg>
      <p:bgPr>
        <a:gradFill flip="none" rotWithShape="1">
          <a:gsLst>
            <a:gs pos="0">
              <a:schemeClr val="tx2">
                <a:lumMod val="50000"/>
              </a:schemeClr>
            </a:gs>
            <a:gs pos="100000">
              <a:schemeClr val="tx2">
                <a:lumMod val="7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94388"/>
            <a:ext cx="8231188" cy="2246844"/>
          </a:xfrm>
        </p:spPr>
        <p:txBody>
          <a:bodyPr anchor="t" anchorCtr="0">
            <a:noAutofit/>
          </a:bodyPr>
          <a:lstStyle>
            <a:lvl1pPr algn="r">
              <a:lnSpc>
                <a:spcPts val="6000"/>
              </a:lnSpc>
              <a:defRPr sz="6000" b="0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r>
              <a:rPr lang="en-US" dirty="0" smtClean="0"/>
              <a:t>Click to add a two to three line section title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1614106"/>
            <a:ext cx="8231188" cy="462810"/>
          </a:xfrm>
        </p:spPr>
        <p:txBody>
          <a:bodyPr anchor="b" anchorCtr="0">
            <a:normAutofit/>
          </a:bodyPr>
          <a:lstStyle>
            <a:lvl1pPr marL="0" indent="0" algn="r">
              <a:lnSpc>
                <a:spcPts val="2400"/>
              </a:lnSpc>
              <a:spcBef>
                <a:spcPts val="0"/>
              </a:spcBef>
              <a:buFontTx/>
              <a:buNone/>
              <a:defRPr sz="240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section modifier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alphaModFix/>
          </a:blip>
          <a:stretch>
            <a:fillRect/>
          </a:stretch>
        </p:blipFill>
        <p:spPr>
          <a:xfrm>
            <a:off x="5295611" y="5929905"/>
            <a:ext cx="3392777" cy="65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187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Gray">
    <p:bg>
      <p:bgPr>
        <a:gradFill flip="none" rotWithShape="1">
          <a:gsLst>
            <a:gs pos="0">
              <a:schemeClr val="tx1">
                <a:lumMod val="75000"/>
              </a:schemeClr>
            </a:gs>
            <a:gs pos="100000">
              <a:schemeClr val="tx1">
                <a:lumMod val="60000"/>
                <a:lumOff val="4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94388"/>
            <a:ext cx="8231188" cy="2246844"/>
          </a:xfrm>
        </p:spPr>
        <p:txBody>
          <a:bodyPr anchor="t" anchorCtr="0">
            <a:noAutofit/>
          </a:bodyPr>
          <a:lstStyle>
            <a:lvl1pPr algn="r">
              <a:lnSpc>
                <a:spcPts val="6000"/>
              </a:lnSpc>
              <a:defRPr sz="6000" b="0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r>
              <a:rPr lang="en-US" dirty="0" smtClean="0"/>
              <a:t>Click to add a two to three line section title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1614106"/>
            <a:ext cx="8231188" cy="462810"/>
          </a:xfrm>
        </p:spPr>
        <p:txBody>
          <a:bodyPr anchor="b" anchorCtr="0">
            <a:normAutofit/>
          </a:bodyPr>
          <a:lstStyle>
            <a:lvl1pPr marL="0" indent="0" algn="r">
              <a:lnSpc>
                <a:spcPts val="2400"/>
              </a:lnSpc>
              <a:spcBef>
                <a:spcPts val="0"/>
              </a:spcBef>
              <a:buFontTx/>
              <a:buNone/>
              <a:defRPr sz="240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section modifier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alphaModFix/>
          </a:blip>
          <a:stretch>
            <a:fillRect/>
          </a:stretch>
        </p:blipFill>
        <p:spPr>
          <a:xfrm>
            <a:off x="5295611" y="5929905"/>
            <a:ext cx="3392777" cy="65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520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76338"/>
            <a:ext cx="8229600" cy="300987"/>
          </a:xfrm>
        </p:spPr>
        <p:txBody>
          <a:bodyPr/>
          <a:lstStyle>
            <a:lvl1pPr>
              <a:defRPr>
                <a:latin typeface="Century Gothic"/>
                <a:cs typeface="Century Gothic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1" y="2105025"/>
            <a:ext cx="4067314" cy="4021138"/>
          </a:xfrm>
        </p:spPr>
        <p:txBody>
          <a:bodyPr>
            <a:normAutofit/>
          </a:bodyPr>
          <a:lstStyle>
            <a:lvl1pPr>
              <a:defRPr sz="1800">
                <a:latin typeface="Century Gothic"/>
                <a:cs typeface="Century Gothic"/>
              </a:defRPr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24514" y="2105025"/>
            <a:ext cx="4162285" cy="4021138"/>
          </a:xfrm>
        </p:spPr>
        <p:txBody>
          <a:bodyPr>
            <a:normAutofit/>
          </a:bodyPr>
          <a:lstStyle>
            <a:lvl1pPr>
              <a:defRPr sz="1800">
                <a:latin typeface="Century Gothic"/>
                <a:cs typeface="Century Gothic"/>
              </a:defRPr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/>
            </a:lvl1pPr>
          </a:lstStyle>
          <a:p>
            <a:r>
              <a:rPr lang="en-US" dirty="0" smtClean="0"/>
              <a:t>Front End Engineering Summit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52500"/>
            <a:ext cx="8229600" cy="1143000"/>
          </a:xfrm>
        </p:spPr>
        <p:txBody>
          <a:bodyPr anchor="ctr" anchorCtr="0">
            <a:noAutofit/>
          </a:bodyPr>
          <a:lstStyle>
            <a:lvl1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 baseline="0">
                <a:solidFill>
                  <a:srgbClr val="00729A"/>
                </a:solidFill>
                <a:latin typeface="Century Gothic"/>
                <a:cs typeface="Century Gothic"/>
              </a:defRPr>
            </a:lvl1pPr>
            <a:lvl2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2pPr>
            <a:lvl3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3pPr>
            <a:lvl4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4pPr>
            <a:lvl5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2088128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Front End Engineering Summit 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898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>
            <a:off x="0" y="0"/>
            <a:ext cx="9144000" cy="469139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cxnSp>
        <p:nvCxnSpPr>
          <p:cNvPr id="9" name="Shape 9"/>
          <p:cNvCxnSpPr/>
          <p:nvPr/>
        </p:nvCxnSpPr>
        <p:spPr>
          <a:xfrm>
            <a:off x="0" y="4662139"/>
            <a:ext cx="9144000" cy="0"/>
          </a:xfrm>
          <a:prstGeom prst="straightConnector1">
            <a:avLst/>
          </a:prstGeom>
          <a:noFill/>
          <a:ln w="57150" cap="flat">
            <a:solidFill>
              <a:srgbClr val="000000">
                <a:alpha val="14509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85800" y="2490375"/>
            <a:ext cx="7772400" cy="219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/>
            </a:lvl1pPr>
            <a:lvl2pPr marL="0" marR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/>
            </a:lvl2pPr>
            <a:lvl3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3pPr>
            <a:lvl4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4pPr>
            <a:lvl5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5pPr>
            <a:lvl6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6pPr>
            <a:lvl7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7pPr>
            <a:lvl8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8pPr>
            <a:lvl9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685800" y="4836035"/>
            <a:ext cx="7772400" cy="10325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1pPr>
            <a:lvl2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2pPr>
            <a:lvl3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3pPr>
            <a:lvl4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4pPr>
            <a:lvl5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5pPr>
            <a:lvl6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6pPr>
            <a:lvl7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7pPr>
            <a:lvl8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8pPr>
            <a:lvl9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3476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0" y="0"/>
            <a:ext cx="9144000" cy="1532999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0" y="1503833"/>
            <a:ext cx="9144000" cy="0"/>
          </a:xfrm>
          <a:prstGeom prst="straightConnector1">
            <a:avLst/>
          </a:prstGeom>
          <a:noFill/>
          <a:ln w="57150" cap="flat">
            <a:solidFill>
              <a:srgbClr val="000000">
                <a:alpha val="14509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384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spcAft>
                <a:spcPts val="0"/>
              </a:spcAft>
              <a:defRPr/>
            </a:lvl1pPr>
            <a:lvl2pPr algn="l" rtl="0">
              <a:spcBef>
                <a:spcPts val="0"/>
              </a:spcBef>
              <a:spcAft>
                <a:spcPts val="0"/>
              </a:spcAft>
              <a:defRPr/>
            </a:lvl2pPr>
            <a:lvl3pPr algn="l" rtl="0">
              <a:spcBef>
                <a:spcPts val="0"/>
              </a:spcBef>
              <a:spcAft>
                <a:spcPts val="0"/>
              </a:spcAft>
              <a:defRPr/>
            </a:lvl3pPr>
            <a:lvl4pPr algn="l" rtl="0">
              <a:spcBef>
                <a:spcPts val="0"/>
              </a:spcBef>
              <a:spcAft>
                <a:spcPts val="0"/>
              </a:spcAft>
              <a:defRPr/>
            </a:lvl4pPr>
            <a:lvl5pPr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57200" y="1436687"/>
            <a:ext cx="8223250" cy="47291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8275" indent="34925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1pPr>
            <a:lvl2pPr marL="450850" indent="4445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2pPr>
            <a:lvl3pPr marL="684213" indent="26987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3pPr>
            <a:lvl4pPr marL="911225" indent="15875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4pPr>
            <a:lvl5pPr marL="11430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5pPr>
            <a:lvl6pPr marL="16002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6pPr>
            <a:lvl7pPr marL="20574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7pPr>
            <a:lvl8pPr marL="25146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8pPr>
            <a:lvl9pPr marL="29718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64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emf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76338"/>
            <a:ext cx="8229600" cy="30098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73727"/>
            <a:ext cx="8229600" cy="50524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34365" y="6356350"/>
            <a:ext cx="249774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cap="all">
                <a:solidFill>
                  <a:schemeClr val="accent3"/>
                </a:solidFill>
                <a:latin typeface="Century Gothic"/>
                <a:cs typeface="Century Gothic"/>
              </a:defRPr>
            </a:lvl1pPr>
          </a:lstStyle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7870" y="6356350"/>
            <a:ext cx="22893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 i="0" cap="all">
                <a:solidFill>
                  <a:schemeClr val="tx1"/>
                </a:solidFill>
                <a:latin typeface="Century Gothic"/>
                <a:cs typeface="Century Gothic"/>
              </a:defRPr>
            </a:lvl1pPr>
          </a:lstStyle>
          <a:p>
            <a:fld id="{7B7F7CF5-C451-EA48-9567-F736D001BAA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intuit_k_r.eps"/>
          <p:cNvPicPr>
            <a:picLocks noChangeAspect="1"/>
          </p:cNvPicPr>
          <p:nvPr/>
        </p:nvPicPr>
        <p:blipFill>
          <a:blip r:embed="rId11">
            <a:alphaModFix amt="90000"/>
          </a:blip>
          <a:stretch>
            <a:fillRect/>
          </a:stretch>
        </p:blipFill>
        <p:spPr>
          <a:xfrm>
            <a:off x="453769" y="6519335"/>
            <a:ext cx="313436" cy="9144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fld id="{01A5CB4E-2C4A-7B45-A6C4-090E67A4BB69}" type="datetime4">
              <a:rPr lang="en-US" smtClean="0"/>
              <a:t>February 20, 2014</a:t>
            </a:fld>
            <a:endParaRPr lang="en-US"/>
          </a:p>
        </p:txBody>
      </p:sp>
      <p:pic>
        <p:nvPicPr>
          <p:cNvPr id="13" name="Picture 12" descr="F2E_robot-01.png"/>
          <p:cNvPicPr>
            <a:picLocks noChangeAspect="1"/>
          </p:cNvPicPr>
          <p:nvPr userDrawn="1"/>
        </p:nvPicPr>
        <p:blipFill>
          <a:blip r:embed="rId1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205" y="6307524"/>
            <a:ext cx="670083" cy="46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59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74" r:id="rId4"/>
    <p:sldLayoutId id="2147483763" r:id="rId5"/>
    <p:sldLayoutId id="2147483765" r:id="rId6"/>
    <p:sldLayoutId id="2147483775" r:id="rId7"/>
    <p:sldLayoutId id="2147483776" r:id="rId8"/>
    <p:sldLayoutId id="2147483777" r:id="rId9"/>
  </p:sldLayoutIdLst>
  <p:hf hdr="0"/>
  <p:txStyles>
    <p:titleStyle>
      <a:lvl1pPr algn="l" defTabSz="457200" rtl="0" eaLnBrk="1" latinLnBrk="0" hangingPunct="1">
        <a:lnSpc>
          <a:spcPts val="1200"/>
        </a:lnSpc>
        <a:spcBef>
          <a:spcPct val="0"/>
        </a:spcBef>
        <a:buNone/>
        <a:defRPr sz="1600" b="1" kern="1200" cap="all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0" indent="0" algn="l" defTabSz="457200" rtl="0" eaLnBrk="1" latinLnBrk="0" hangingPunct="1">
        <a:spcBef>
          <a:spcPts val="1800"/>
        </a:spcBef>
        <a:buFontTx/>
        <a:buNone/>
        <a:defRPr sz="1800" kern="1200" baseline="0">
          <a:solidFill>
            <a:schemeClr val="tx1"/>
          </a:solidFill>
          <a:latin typeface="Century Gothic"/>
          <a:ea typeface="+mn-ea"/>
          <a:cs typeface="Century Gothic"/>
        </a:defRPr>
      </a:lvl1pPr>
      <a:lvl2pPr marL="365760" indent="-137160" algn="l" defTabSz="457200" rtl="0" eaLnBrk="1" latinLnBrk="0" hangingPunct="1">
        <a:spcBef>
          <a:spcPts val="1000"/>
        </a:spcBef>
        <a:buClr>
          <a:schemeClr val="tx1"/>
        </a:buClr>
        <a:buFont typeface="Lucida Grande"/>
        <a:buChar char="_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365760" indent="0" algn="l" defTabSz="457200" rtl="0" eaLnBrk="1" latinLnBrk="0" hangingPunct="1">
        <a:spcBef>
          <a:spcPts val="600"/>
        </a:spcBef>
        <a:buFontTx/>
        <a:buNone/>
        <a:defRPr sz="1200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365760" indent="0" algn="l" defTabSz="457200" rtl="0" eaLnBrk="1" latinLnBrk="0" hangingPunct="1">
        <a:spcBef>
          <a:spcPts val="600"/>
        </a:spcBef>
        <a:buFontTx/>
        <a:buNone/>
        <a:defRPr sz="12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365760" indent="0" algn="l" defTabSz="457200" rtl="0" eaLnBrk="1" latinLnBrk="0" hangingPunct="1">
        <a:spcBef>
          <a:spcPts val="600"/>
        </a:spcBef>
        <a:buFontTx/>
        <a:buNone/>
        <a:defRPr sz="12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nodejs.org/download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://wiki.nginx.org/Main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yent/node/wiki/Installing-Node.js-via-package-manager" TargetMode="External"/><Relationship Id="rId4" Type="http://schemas.openxmlformats.org/officeDocument/2006/relationships/hyperlink" Target="http://nodejs.org/dist/node-latest.tar.gz" TargetMode="External"/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github.com/creationix/nvm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1oOOaFf" TargetMode="External"/><Relationship Id="rId3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billwscott.com/paypal/clash-of-titans-intuit-2014.pdf" TargetMode="External"/><Relationship Id="rId3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1oOOaFf" TargetMode="External"/><Relationship Id="rId3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mozilla/pdf.js/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qdf.mydev.com/%23/va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desty/pdf2json" TargetMode="External"/><Relationship Id="rId4" Type="http://schemas.openxmlformats.org/officeDocument/2006/relationships/hyperlink" Target="http://quadfcqa.corp.intuit.net/%23/va" TargetMode="External"/><Relationship Id="rId5" Type="http://schemas.openxmlformats.org/officeDocument/2006/relationships/hyperlink" Target="http://quadfcqa.corp.intuit.net/%23/dc" TargetMode="External"/><Relationship Id="rId6" Type="http://schemas.openxmlformats.org/officeDocument/2006/relationships/hyperlink" Target="http://quadfcqa.corp.intuit.net/%23/ia" TargetMode="External"/><Relationship Id="rId7" Type="http://schemas.openxmlformats.org/officeDocument/2006/relationships/hyperlink" Target="http://quadfcqa.corp.intuit.net/%23/fd" TargetMode="Externa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1oOOaFf" TargetMode="External"/><Relationship Id="rId3" Type="http://schemas.openxmlformats.org/officeDocument/2006/relationships/image" Target="../media/image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slid.es/clarence/node-js-intuit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odejs.org" TargetMode="External"/><Relationship Id="rId3" Type="http://schemas.openxmlformats.org/officeDocument/2006/relationships/hyperlink" Target="http://nodeschool.io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F2E Session Series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Node @intuit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7"/>
          </p:nvPr>
        </p:nvSpPr>
        <p:spPr>
          <a:xfrm>
            <a:off x="457200" y="4454980"/>
            <a:ext cx="2133600" cy="954306"/>
          </a:xfrm>
        </p:spPr>
        <p:txBody>
          <a:bodyPr/>
          <a:lstStyle/>
          <a:p>
            <a:r>
              <a:rPr lang="en-US" dirty="0" smtClean="0"/>
              <a:t>February 20, 2014</a:t>
            </a:r>
          </a:p>
          <a:p>
            <a:endParaRPr lang="en-US" dirty="0" smtClean="0"/>
          </a:p>
          <a:p>
            <a:r>
              <a:rPr lang="en-US" dirty="0" smtClean="0"/>
              <a:t>Be Social</a:t>
            </a:r>
          </a:p>
          <a:p>
            <a:r>
              <a:rPr lang="en-US" dirty="0" smtClean="0"/>
              <a:t>#</a:t>
            </a:r>
            <a:r>
              <a:rPr lang="en-US" dirty="0" err="1" smtClean="0"/>
              <a:t>intuitnode</a:t>
            </a:r>
            <a:endParaRPr lang="en-US" dirty="0" smtClean="0"/>
          </a:p>
          <a:p>
            <a:r>
              <a:rPr lang="en-US" dirty="0" smtClean="0"/>
              <a:t>#intuitf2e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458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en-US" dirty="0" err="1" smtClean="0"/>
              <a:t>NodeJS</a:t>
            </a:r>
            <a:r>
              <a:rPr lang="en-US" dirty="0" smtClean="0"/>
              <a:t> on Cloud9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 smtClean="0"/>
              <a:t>RHEL6</a:t>
            </a:r>
          </a:p>
        </p:txBody>
      </p:sp>
    </p:spTree>
    <p:extLst>
      <p:ext uri="{BB962C8B-B14F-4D97-AF65-F5344CB8AC3E}">
        <p14:creationId xmlns:p14="http://schemas.microsoft.com/office/powerpoint/2010/main" val="2729646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Cloud9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1848"/>
            <a:ext cx="8223250" cy="2384967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dirty="0"/>
              <a:t>c</a:t>
            </a:r>
            <a:r>
              <a:rPr lang="en-US" dirty="0" smtClean="0"/>
              <a:t>loud9.intuit.com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Small (2ECU: 1CPU, 4GB)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RHEL6 (rhel6_6u2_1.0x86_64_custom_1.7)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Default storage (30GB)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Security Group: CORP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25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Cloud9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110352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SSH into your Cloud9 environment. When prompted, accept the certificate and login using your corporate password.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7200" y="2540210"/>
            <a:ext cx="8223250" cy="876717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800" b="0" dirty="0" smtClean="0">
                <a:solidFill>
                  <a:schemeClr val="bg1"/>
                </a:solidFill>
                <a:latin typeface="Consolas"/>
                <a:cs typeface="Consolas"/>
              </a:rPr>
              <a:t>$ </a:t>
            </a:r>
            <a:r>
              <a:rPr lang="en-US" sz="1800" b="0" dirty="0" err="1" smtClean="0">
                <a:solidFill>
                  <a:schemeClr val="bg1"/>
                </a:solidFill>
                <a:latin typeface="Consolas"/>
                <a:cs typeface="Consolas"/>
              </a:rPr>
              <a:t>ssh</a:t>
            </a:r>
            <a:r>
              <a:rPr lang="en-US" sz="1800" b="0" dirty="0" smtClean="0">
                <a:solidFill>
                  <a:schemeClr val="bg1"/>
                </a:solidFill>
                <a:latin typeface="Consolas"/>
                <a:cs typeface="Consolas"/>
              </a:rPr>
              <a:t> your-corp-username@your-cloud9-url</a:t>
            </a:r>
          </a:p>
        </p:txBody>
      </p:sp>
    </p:spTree>
    <p:extLst>
      <p:ext uri="{BB962C8B-B14F-4D97-AF65-F5344CB8AC3E}">
        <p14:creationId xmlns:p14="http://schemas.microsoft.com/office/powerpoint/2010/main" val="3406689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Proxy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1432388"/>
          </a:xfr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40" tIns="91440" rIns="91440" bIns="91440"/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  <a:latin typeface="Consolas"/>
                <a:cs typeface="Consolas"/>
              </a:rPr>
              <a:t>$ export </a:t>
            </a:r>
            <a:r>
              <a:rPr lang="en-US" sz="1800" dirty="0" err="1" smtClean="0">
                <a:solidFill>
                  <a:schemeClr val="bg1"/>
                </a:solidFill>
                <a:latin typeface="Consolas"/>
                <a:cs typeface="Consolas"/>
              </a:rPr>
              <a:t>http_proxy</a:t>
            </a:r>
            <a:r>
              <a:rPr lang="en-US" sz="1800" dirty="0" smtClean="0">
                <a:solidFill>
                  <a:schemeClr val="bg1"/>
                </a:solidFill>
                <a:latin typeface="Consolas"/>
                <a:cs typeface="Consolas"/>
              </a:rPr>
              <a:t>=http://qypprdproxy02.ie.intuit.net:80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  <a:latin typeface="Consolas"/>
                <a:cs typeface="Consolas"/>
              </a:rPr>
              <a:t>$ export </a:t>
            </a:r>
            <a:r>
              <a:rPr lang="en-US" sz="1800" dirty="0" err="1" smtClean="0">
                <a:solidFill>
                  <a:schemeClr val="bg1"/>
                </a:solidFill>
                <a:latin typeface="Consolas"/>
                <a:cs typeface="Consolas"/>
              </a:rPr>
              <a:t>https_proxy</a:t>
            </a:r>
            <a:r>
              <a:rPr lang="en-US" sz="1800" dirty="0" smtClean="0">
                <a:solidFill>
                  <a:schemeClr val="bg1"/>
                </a:solidFill>
                <a:latin typeface="Consolas"/>
                <a:cs typeface="Consolas"/>
              </a:rPr>
              <a:t>=http://qypprdproxy02.ie.intuit.net:80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0850" y="3147839"/>
            <a:ext cx="8223250" cy="25222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dirty="0" smtClean="0"/>
              <a:t>Recommended:</a:t>
            </a:r>
            <a:endParaRPr lang="en-US" b="0" dirty="0" smtClean="0"/>
          </a:p>
          <a:p>
            <a:pPr marL="0" indent="0">
              <a:buFont typeface="Times" charset="0"/>
              <a:buNone/>
            </a:pPr>
            <a:r>
              <a:rPr lang="en-US" sz="1800" b="0" dirty="0" smtClean="0"/>
              <a:t>Add the above lines to your bash profile (without the $ sign). This will make sure the proxy settings are applied every time you login.</a:t>
            </a:r>
          </a:p>
          <a:p>
            <a:pPr marL="0" indent="0">
              <a:buFont typeface="Times" charset="0"/>
              <a:buNone/>
            </a:pPr>
            <a:endParaRPr lang="en-US" sz="1800" b="0" dirty="0"/>
          </a:p>
          <a:p>
            <a:pPr marL="0" indent="0">
              <a:buFont typeface="Times" charset="0"/>
              <a:buNone/>
            </a:pPr>
            <a:r>
              <a:rPr lang="en-US" sz="1800" b="0" dirty="0" smtClean="0">
                <a:latin typeface="Consolas"/>
                <a:cs typeface="Consolas"/>
              </a:rPr>
              <a:t>vim ~/.</a:t>
            </a:r>
            <a:r>
              <a:rPr lang="en-US" sz="1800" b="0" dirty="0" err="1" smtClean="0">
                <a:latin typeface="Consolas"/>
                <a:cs typeface="Consolas"/>
              </a:rPr>
              <a:t>bash_profile</a:t>
            </a:r>
            <a:endParaRPr lang="en-US" sz="1800" b="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r>
              <a:rPr lang="en-US" sz="1800" b="0" dirty="0">
                <a:latin typeface="Consolas"/>
                <a:cs typeface="Consolas"/>
              </a:rPr>
              <a:t>s</a:t>
            </a:r>
            <a:r>
              <a:rPr lang="en-US" sz="1800" b="0" dirty="0" smtClean="0">
                <a:latin typeface="Consolas"/>
                <a:cs typeface="Consolas"/>
              </a:rPr>
              <a:t>ource ~/.</a:t>
            </a:r>
            <a:r>
              <a:rPr lang="en-US" sz="1800" b="0" dirty="0" err="1" smtClean="0">
                <a:latin typeface="Consolas"/>
                <a:cs typeface="Consolas"/>
              </a:rPr>
              <a:t>bash_profile</a:t>
            </a:r>
            <a:endParaRPr lang="en-US" sz="1800" b="0" dirty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878944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7"/>
            <a:ext cx="8223250" cy="1636513"/>
          </a:xfrm>
        </p:spPr>
        <p:txBody>
          <a:bodyPr/>
          <a:lstStyle/>
          <a:p>
            <a:r>
              <a:rPr lang="en-US" dirty="0" smtClean="0"/>
              <a:t>GCC</a:t>
            </a:r>
          </a:p>
          <a:p>
            <a:r>
              <a:rPr lang="en-US" dirty="0" smtClean="0"/>
              <a:t>GCC-C++</a:t>
            </a:r>
          </a:p>
          <a:p>
            <a:r>
              <a:rPr lang="en-US" dirty="0" smtClean="0"/>
              <a:t>Make</a:t>
            </a:r>
          </a:p>
          <a:p>
            <a:r>
              <a:rPr lang="en-US" dirty="0" err="1" smtClean="0"/>
              <a:t>Git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0850" y="3300005"/>
            <a:ext cx="8223250" cy="839177"/>
          </a:xfrm>
          <a:prstGeom prst="rect">
            <a:avLst/>
          </a:prstGeo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b="0" dirty="0">
                <a:solidFill>
                  <a:schemeClr val="bg1"/>
                </a:solidFill>
                <a:latin typeface="Consolas"/>
                <a:cs typeface="Consolas"/>
              </a:rPr>
              <a:t>$</a:t>
            </a:r>
            <a:r>
              <a:rPr lang="en-US" b="0" dirty="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lang="en-US" b="0" dirty="0" err="1" smtClean="0">
                <a:solidFill>
                  <a:schemeClr val="bg1"/>
                </a:solidFill>
                <a:latin typeface="Consolas"/>
                <a:cs typeface="Consolas"/>
              </a:rPr>
              <a:t>sudo</a:t>
            </a:r>
            <a:r>
              <a:rPr lang="en-US" b="0" dirty="0" smtClean="0">
                <a:solidFill>
                  <a:schemeClr val="bg1"/>
                </a:solidFill>
                <a:latin typeface="Consolas"/>
                <a:cs typeface="Consolas"/>
              </a:rPr>
              <a:t> yum install </a:t>
            </a:r>
            <a:r>
              <a:rPr lang="en-US" b="0" dirty="0" err="1" smtClean="0">
                <a:solidFill>
                  <a:schemeClr val="bg1"/>
                </a:solidFill>
                <a:latin typeface="Consolas"/>
                <a:cs typeface="Consolas"/>
              </a:rPr>
              <a:t>gcc</a:t>
            </a:r>
            <a:r>
              <a:rPr lang="en-US" b="0" dirty="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lang="en-US" b="0" dirty="0" err="1" smtClean="0">
                <a:solidFill>
                  <a:schemeClr val="bg1"/>
                </a:solidFill>
                <a:latin typeface="Consolas"/>
                <a:cs typeface="Consolas"/>
              </a:rPr>
              <a:t>gcc-c</a:t>
            </a:r>
            <a:r>
              <a:rPr lang="en-US" b="0" dirty="0" smtClean="0">
                <a:solidFill>
                  <a:schemeClr val="bg1"/>
                </a:solidFill>
                <a:latin typeface="Consolas"/>
                <a:cs typeface="Consolas"/>
              </a:rPr>
              <a:t>++ make </a:t>
            </a:r>
            <a:r>
              <a:rPr lang="en-US" b="0" dirty="0" err="1" smtClean="0">
                <a:solidFill>
                  <a:schemeClr val="bg1"/>
                </a:solidFill>
                <a:latin typeface="Consolas"/>
                <a:cs typeface="Consolas"/>
              </a:rPr>
              <a:t>git</a:t>
            </a:r>
            <a:endParaRPr lang="en-US" b="0" dirty="0" smtClean="0">
              <a:solidFill>
                <a:schemeClr val="bg1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52484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50" y="2288962"/>
            <a:ext cx="8223250" cy="886301"/>
          </a:xfr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40" tIns="91440" rIns="91440" bIns="91440"/>
          <a:lstStyle/>
          <a:p>
            <a:pPr marL="0" indent="0">
              <a:buNone/>
            </a:pPr>
            <a:r>
              <a:rPr lang="en-US" sz="1600" dirty="0" smtClean="0">
                <a:latin typeface="Consolas"/>
                <a:cs typeface="Consolas"/>
              </a:rPr>
              <a:t>$ </a:t>
            </a:r>
            <a:r>
              <a:rPr lang="en-US" sz="1600" dirty="0" err="1" smtClean="0">
                <a:latin typeface="Consolas"/>
                <a:cs typeface="Consolas"/>
              </a:rPr>
              <a:t>wget</a:t>
            </a:r>
            <a:r>
              <a:rPr lang="en-US" sz="1600" dirty="0" smtClean="0">
                <a:latin typeface="Consolas"/>
                <a:cs typeface="Consolas"/>
              </a:rPr>
              <a:t> </a:t>
            </a:r>
            <a:r>
              <a:rPr lang="en-US" sz="1600" dirty="0">
                <a:latin typeface="Consolas"/>
                <a:cs typeface="Consolas"/>
              </a:rPr>
              <a:t>http://</a:t>
            </a:r>
            <a:r>
              <a:rPr lang="en-US" sz="1600" dirty="0" err="1">
                <a:latin typeface="Consolas"/>
                <a:cs typeface="Consolas"/>
              </a:rPr>
              <a:t>nodejs.org</a:t>
            </a:r>
            <a:r>
              <a:rPr lang="en-US" sz="1600" dirty="0">
                <a:latin typeface="Consolas"/>
                <a:cs typeface="Consolas"/>
              </a:rPr>
              <a:t>/</a:t>
            </a:r>
            <a:r>
              <a:rPr lang="en-US" sz="1600" dirty="0" err="1">
                <a:latin typeface="Consolas"/>
                <a:cs typeface="Consolas"/>
              </a:rPr>
              <a:t>dist</a:t>
            </a:r>
            <a:r>
              <a:rPr lang="en-US" sz="1600" dirty="0">
                <a:latin typeface="Consolas"/>
                <a:cs typeface="Consolas"/>
              </a:rPr>
              <a:t>/v0.10.26/node-v0.10.26-linux-x64.tar.gz</a:t>
            </a: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 smtClean="0">
                <a:latin typeface="Consolas"/>
                <a:cs typeface="Consolas"/>
              </a:rPr>
              <a:t>$ tar –</a:t>
            </a:r>
            <a:r>
              <a:rPr lang="en-US" sz="1600" dirty="0" err="1" smtClean="0">
                <a:latin typeface="Consolas"/>
                <a:cs typeface="Consolas"/>
              </a:rPr>
              <a:t>xvf</a:t>
            </a:r>
            <a:r>
              <a:rPr lang="en-US" sz="1600" dirty="0" smtClean="0">
                <a:latin typeface="Consolas"/>
                <a:cs typeface="Consolas"/>
              </a:rPr>
              <a:t> node-v0.10.26-linux-x64.tar.gz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57200" y="1334625"/>
            <a:ext cx="8223250" cy="922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b="0" dirty="0" smtClean="0"/>
              <a:t>Download and extract the latest Linux Binary </a:t>
            </a:r>
            <a:r>
              <a:rPr lang="en-US" b="0" dirty="0" err="1" smtClean="0"/>
              <a:t>tarball</a:t>
            </a:r>
            <a:r>
              <a:rPr lang="en-US" b="0" dirty="0" smtClean="0"/>
              <a:t> from </a:t>
            </a:r>
            <a:r>
              <a:rPr lang="en-US" b="0" dirty="0" smtClean="0">
                <a:hlinkClick r:id="rId2"/>
              </a:rPr>
              <a:t>https://nodejs.org/download</a:t>
            </a:r>
            <a:endParaRPr lang="en-US" b="0" dirty="0" smtClean="0"/>
          </a:p>
          <a:p>
            <a:pPr marL="0" indent="0">
              <a:buNone/>
            </a:pPr>
            <a:endParaRPr lang="en-US" b="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457200" y="3539606"/>
            <a:ext cx="8223250" cy="922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b="0" dirty="0" smtClean="0"/>
              <a:t>Now we’ll copy the binary files to somewhere outside of our home directory. In this case, we’ll copy it to /opt/node.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450850" y="4618685"/>
            <a:ext cx="8223250" cy="1198850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sudo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mkdir</a:t>
            </a:r>
            <a:r>
              <a:rPr lang="en-US" sz="1600" b="0" dirty="0" smtClean="0">
                <a:latin typeface="Consolas"/>
                <a:cs typeface="Consolas"/>
              </a:rPr>
              <a:t> /opt/node</a:t>
            </a:r>
          </a:p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sudo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cp</a:t>
            </a:r>
            <a:r>
              <a:rPr lang="en-US" sz="1600" b="0" dirty="0" smtClean="0">
                <a:latin typeface="Consolas"/>
                <a:cs typeface="Consolas"/>
              </a:rPr>
              <a:t> –r node-v0.10.26-linux-x64/* /opt/node</a:t>
            </a:r>
          </a:p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sudo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chmod</a:t>
            </a:r>
            <a:r>
              <a:rPr lang="en-US" sz="1600" b="0" dirty="0" smtClean="0">
                <a:latin typeface="Consolas"/>
                <a:cs typeface="Consolas"/>
              </a:rPr>
              <a:t> –R </a:t>
            </a:r>
            <a:r>
              <a:rPr lang="en-US" sz="1600" b="0" dirty="0" err="1">
                <a:latin typeface="Consolas"/>
                <a:cs typeface="Consolas"/>
              </a:rPr>
              <a:t>a</a:t>
            </a:r>
            <a:r>
              <a:rPr lang="en-US" sz="1600" b="0" dirty="0" err="1" smtClean="0">
                <a:latin typeface="Consolas"/>
                <a:cs typeface="Consolas"/>
              </a:rPr>
              <a:t>+rX</a:t>
            </a:r>
            <a:r>
              <a:rPr lang="en-US" sz="1600" b="0" dirty="0" smtClean="0">
                <a:latin typeface="Consolas"/>
                <a:cs typeface="Consolas"/>
              </a:rPr>
              <a:t> /opt/node</a:t>
            </a:r>
          </a:p>
        </p:txBody>
      </p:sp>
    </p:spTree>
    <p:extLst>
      <p:ext uri="{BB962C8B-B14F-4D97-AF65-F5344CB8AC3E}">
        <p14:creationId xmlns:p14="http://schemas.microsoft.com/office/powerpoint/2010/main" val="2626454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Node and NPM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9"/>
            <a:ext cx="8223250" cy="109218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need to make Node and NPM available in our PATH. There are multiple ways to do this. Here, we’re going to make </a:t>
            </a:r>
            <a:r>
              <a:rPr lang="en-US" dirty="0" err="1" smtClean="0"/>
              <a:t>sym</a:t>
            </a:r>
            <a:r>
              <a:rPr lang="en-US" dirty="0" smtClean="0"/>
              <a:t> links that point at our installation.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0850" y="2567667"/>
            <a:ext cx="8223250" cy="1083886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b="0" dirty="0" smtClean="0">
                <a:latin typeface="Consolas"/>
                <a:cs typeface="Consolas"/>
              </a:rPr>
              <a:t>$ </a:t>
            </a:r>
            <a:r>
              <a:rPr lang="en-US" b="0" dirty="0" err="1" smtClean="0">
                <a:latin typeface="Consolas"/>
                <a:cs typeface="Consolas"/>
              </a:rPr>
              <a:t>sudo</a:t>
            </a:r>
            <a:r>
              <a:rPr lang="en-US" b="0" dirty="0" smtClean="0">
                <a:latin typeface="Consolas"/>
                <a:cs typeface="Consolas"/>
              </a:rPr>
              <a:t> </a:t>
            </a:r>
            <a:r>
              <a:rPr lang="en-US" b="0" dirty="0" err="1" smtClean="0">
                <a:latin typeface="Consolas"/>
                <a:cs typeface="Consolas"/>
              </a:rPr>
              <a:t>ln</a:t>
            </a:r>
            <a:r>
              <a:rPr lang="en-US" b="0" dirty="0" smtClean="0">
                <a:latin typeface="Consolas"/>
                <a:cs typeface="Consolas"/>
              </a:rPr>
              <a:t> –s /opt/node/bin/node /</a:t>
            </a:r>
            <a:r>
              <a:rPr lang="en-US" b="0" dirty="0" err="1" smtClean="0">
                <a:latin typeface="Consolas"/>
                <a:cs typeface="Consolas"/>
              </a:rPr>
              <a:t>usr</a:t>
            </a:r>
            <a:r>
              <a:rPr lang="en-US" b="0" dirty="0" smtClean="0">
                <a:latin typeface="Consolas"/>
                <a:cs typeface="Consolas"/>
              </a:rPr>
              <a:t>/local/bin/node</a:t>
            </a:r>
          </a:p>
          <a:p>
            <a:pPr marL="0" indent="0">
              <a:buFont typeface="Times" charset="0"/>
              <a:buNone/>
            </a:pPr>
            <a:r>
              <a:rPr lang="en-US" b="0" dirty="0" smtClean="0">
                <a:latin typeface="Consolas"/>
                <a:cs typeface="Consolas"/>
              </a:rPr>
              <a:t>$ </a:t>
            </a:r>
            <a:r>
              <a:rPr lang="en-US" b="0" dirty="0" err="1" smtClean="0">
                <a:latin typeface="Consolas"/>
                <a:cs typeface="Consolas"/>
              </a:rPr>
              <a:t>sudo</a:t>
            </a:r>
            <a:r>
              <a:rPr lang="en-US" b="0" dirty="0" smtClean="0">
                <a:latin typeface="Consolas"/>
                <a:cs typeface="Consolas"/>
              </a:rPr>
              <a:t> </a:t>
            </a:r>
            <a:r>
              <a:rPr lang="en-US" b="0" dirty="0" err="1" smtClean="0">
                <a:latin typeface="Consolas"/>
                <a:cs typeface="Consolas"/>
              </a:rPr>
              <a:t>ln</a:t>
            </a:r>
            <a:r>
              <a:rPr lang="en-US" b="0" dirty="0" smtClean="0">
                <a:latin typeface="Consolas"/>
                <a:cs typeface="Consolas"/>
              </a:rPr>
              <a:t> –s /opt/node/bin/</a:t>
            </a:r>
            <a:r>
              <a:rPr lang="en-US" b="0" dirty="0" err="1" smtClean="0">
                <a:latin typeface="Consolas"/>
                <a:cs typeface="Consolas"/>
              </a:rPr>
              <a:t>npm</a:t>
            </a:r>
            <a:r>
              <a:rPr lang="en-US" b="0" dirty="0">
                <a:latin typeface="Consolas"/>
                <a:cs typeface="Consolas"/>
              </a:rPr>
              <a:t> </a:t>
            </a:r>
            <a:r>
              <a:rPr lang="en-US" b="0" dirty="0" smtClean="0">
                <a:latin typeface="Consolas"/>
                <a:cs typeface="Consolas"/>
              </a:rPr>
              <a:t>/</a:t>
            </a:r>
            <a:r>
              <a:rPr lang="en-US" b="0" dirty="0" err="1" smtClean="0">
                <a:latin typeface="Consolas"/>
                <a:cs typeface="Consolas"/>
              </a:rPr>
              <a:t>usr</a:t>
            </a:r>
            <a:r>
              <a:rPr lang="en-US" b="0" dirty="0" smtClean="0">
                <a:latin typeface="Consolas"/>
                <a:cs typeface="Consolas"/>
              </a:rPr>
              <a:t>/local/bin/</a:t>
            </a:r>
            <a:r>
              <a:rPr lang="en-US" b="0" dirty="0" err="1" smtClean="0">
                <a:latin typeface="Consolas"/>
                <a:cs typeface="Consolas"/>
              </a:rPr>
              <a:t>npm</a:t>
            </a:r>
            <a:endParaRPr lang="en-US" b="0" dirty="0" smtClean="0">
              <a:latin typeface="Consolas"/>
              <a:cs typeface="Consola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0850" y="3947862"/>
            <a:ext cx="8223250" cy="542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b="0" dirty="0" smtClean="0"/>
              <a:t>You should now be able to run node and </a:t>
            </a:r>
            <a:r>
              <a:rPr lang="en-US" b="0" dirty="0" err="1" smtClean="0"/>
              <a:t>npm</a:t>
            </a:r>
            <a:r>
              <a:rPr lang="en-US" b="0" dirty="0" smtClean="0"/>
              <a:t>!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50850" y="4545852"/>
            <a:ext cx="8223250" cy="1344711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b="0" dirty="0" smtClean="0">
                <a:latin typeface="Consolas"/>
                <a:cs typeface="Consolas"/>
              </a:rPr>
              <a:t>$ node</a:t>
            </a:r>
          </a:p>
          <a:p>
            <a:pPr marL="0" indent="0">
              <a:buFont typeface="Times" charset="0"/>
              <a:buNone/>
            </a:pPr>
            <a:r>
              <a:rPr lang="en-US" b="0" dirty="0" smtClean="0">
                <a:latin typeface="Consolas"/>
                <a:cs typeface="Consolas"/>
              </a:rPr>
              <a:t>$ </a:t>
            </a:r>
            <a:r>
              <a:rPr lang="en-US" b="0" dirty="0" err="1" smtClean="0">
                <a:latin typeface="Consolas"/>
                <a:cs typeface="Consolas"/>
              </a:rPr>
              <a:t>npm</a:t>
            </a:r>
            <a:endParaRPr lang="en-US" b="0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25575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Configure NPM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137568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cs typeface="Consolas"/>
              </a:rPr>
              <a:t>NPM does not use the </a:t>
            </a:r>
            <a:r>
              <a:rPr lang="en-US" dirty="0" err="1" smtClean="0">
                <a:cs typeface="Consolas"/>
              </a:rPr>
              <a:t>http_proxy</a:t>
            </a:r>
            <a:r>
              <a:rPr lang="en-US" dirty="0" smtClean="0">
                <a:cs typeface="Consolas"/>
              </a:rPr>
              <a:t> and </a:t>
            </a:r>
            <a:r>
              <a:rPr lang="en-US" dirty="0" err="1" smtClean="0">
                <a:cs typeface="Consolas"/>
              </a:rPr>
              <a:t>https_proxy</a:t>
            </a:r>
            <a:r>
              <a:rPr lang="en-US" dirty="0" smtClean="0">
                <a:cs typeface="Consolas"/>
              </a:rPr>
              <a:t> definitions so it needs to be configured to use the intuit proxy in order to connect to the outside world.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 smtClean="0">
              <a:latin typeface="Consolas"/>
              <a:cs typeface="Consola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7200" y="4911778"/>
            <a:ext cx="8223250" cy="1098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dirty="0" smtClean="0">
                <a:cs typeface="Consolas"/>
              </a:rPr>
              <a:t>Note:</a:t>
            </a:r>
          </a:p>
          <a:p>
            <a:pPr marL="0" indent="0">
              <a:buFont typeface="Times" charset="0"/>
              <a:buNone/>
            </a:pPr>
            <a:r>
              <a:rPr lang="en-US" b="0" dirty="0" smtClean="0">
                <a:cs typeface="Consolas"/>
              </a:rPr>
              <a:t>It is </a:t>
            </a:r>
            <a:r>
              <a:rPr lang="en-US" b="0" i="1" dirty="0" smtClean="0">
                <a:cs typeface="Consolas"/>
              </a:rPr>
              <a:t>https-proxy</a:t>
            </a:r>
            <a:r>
              <a:rPr lang="en-US" b="0" dirty="0" smtClean="0">
                <a:cs typeface="Consolas"/>
              </a:rPr>
              <a:t> and not </a:t>
            </a:r>
            <a:r>
              <a:rPr lang="en-US" b="0" dirty="0" err="1" smtClean="0">
                <a:cs typeface="Consolas"/>
              </a:rPr>
              <a:t>https_proxy</a:t>
            </a:r>
            <a:r>
              <a:rPr lang="en-US" b="0" dirty="0">
                <a:cs typeface="Consolas"/>
              </a:rPr>
              <a:t>.</a:t>
            </a:r>
            <a:endParaRPr lang="en-US" b="0" dirty="0" smtClean="0"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57200" y="2804345"/>
            <a:ext cx="8223250" cy="1198760"/>
          </a:xfrm>
          <a:prstGeom prst="rect">
            <a:avLst/>
          </a:prstGeo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600" b="0" dirty="0">
                <a:solidFill>
                  <a:srgbClr val="FFFFFF"/>
                </a:solidFill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solidFill>
                  <a:srgbClr val="FFFFFF"/>
                </a:solidFill>
                <a:latin typeface="Consolas"/>
                <a:cs typeface="Consolas"/>
              </a:rPr>
              <a:t>npm</a:t>
            </a:r>
            <a:r>
              <a:rPr lang="en-US" sz="1600" b="0" dirty="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lang="en-US" sz="1600" b="0" dirty="0" err="1">
                <a:solidFill>
                  <a:srgbClr val="FFFFFF"/>
                </a:solidFill>
                <a:latin typeface="Consolas"/>
                <a:cs typeface="Consolas"/>
              </a:rPr>
              <a:t>config</a:t>
            </a:r>
            <a:r>
              <a:rPr lang="en-US" sz="1600" b="0" dirty="0">
                <a:solidFill>
                  <a:srgbClr val="FFFFFF"/>
                </a:solidFill>
                <a:latin typeface="Consolas"/>
                <a:cs typeface="Consolas"/>
              </a:rPr>
              <a:t> set proxy http://qypprdproxy02.ie.intuit.net:80</a:t>
            </a:r>
          </a:p>
          <a:p>
            <a:pPr marL="0" indent="0">
              <a:buNone/>
            </a:pPr>
            <a:r>
              <a:rPr lang="en-US" sz="1600" b="0" dirty="0">
                <a:solidFill>
                  <a:srgbClr val="FFFFFF"/>
                </a:solidFill>
                <a:latin typeface="Consolas"/>
                <a:cs typeface="Consolas"/>
              </a:rPr>
              <a:t>$ </a:t>
            </a:r>
            <a:r>
              <a:rPr lang="en-US" sz="1600" b="0" dirty="0" err="1">
                <a:solidFill>
                  <a:srgbClr val="FFFFFF"/>
                </a:solidFill>
                <a:latin typeface="Consolas"/>
                <a:cs typeface="Consolas"/>
              </a:rPr>
              <a:t>n</a:t>
            </a:r>
            <a:r>
              <a:rPr lang="en-US" sz="1600" b="0" dirty="0" err="1" smtClean="0">
                <a:solidFill>
                  <a:srgbClr val="FFFFFF"/>
                </a:solidFill>
                <a:latin typeface="Consolas"/>
                <a:cs typeface="Consolas"/>
              </a:rPr>
              <a:t>pm</a:t>
            </a:r>
            <a:r>
              <a:rPr lang="en-US" sz="1600" b="0" dirty="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lang="en-US" sz="1600" b="0" dirty="0" err="1">
                <a:solidFill>
                  <a:srgbClr val="FFFFFF"/>
                </a:solidFill>
                <a:latin typeface="Consolas"/>
                <a:cs typeface="Consolas"/>
              </a:rPr>
              <a:t>config</a:t>
            </a:r>
            <a:r>
              <a:rPr lang="en-US" sz="1600" b="0" dirty="0">
                <a:solidFill>
                  <a:srgbClr val="FFFFFF"/>
                </a:solidFill>
                <a:latin typeface="Consolas"/>
                <a:cs typeface="Consolas"/>
              </a:rPr>
              <a:t> set https-proxy http://qypprdproxy02.ie.intuit.net:80</a:t>
            </a: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88152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Configure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9"/>
            <a:ext cx="8223250" cy="59321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cs typeface="Consolas"/>
              </a:rPr>
              <a:t>Git</a:t>
            </a:r>
            <a:r>
              <a:rPr lang="en-US" dirty="0" smtClean="0">
                <a:cs typeface="Consolas"/>
              </a:rPr>
              <a:t> also will need to be configured to use the intuit proxy.</a:t>
            </a:r>
          </a:p>
          <a:p>
            <a:pPr marL="0" indent="0">
              <a:buNone/>
            </a:pPr>
            <a:endParaRPr lang="en-US" dirty="0">
              <a:cs typeface="Consolas"/>
            </a:endParaRPr>
          </a:p>
          <a:p>
            <a:pPr marL="0" indent="0">
              <a:buNone/>
            </a:pPr>
            <a:endParaRPr lang="en-US" dirty="0">
              <a:cs typeface="Consola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0850" y="2029900"/>
            <a:ext cx="8223250" cy="748455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git</a:t>
            </a:r>
            <a:r>
              <a:rPr lang="en-US" sz="1600" b="0" dirty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config</a:t>
            </a:r>
            <a:r>
              <a:rPr lang="en-US" sz="1600" b="0" dirty="0" smtClean="0">
                <a:latin typeface="Consolas"/>
                <a:cs typeface="Consolas"/>
              </a:rPr>
              <a:t> --global </a:t>
            </a:r>
            <a:r>
              <a:rPr lang="en-US" sz="1600" b="0" dirty="0" err="1" smtClean="0">
                <a:latin typeface="Consolas"/>
                <a:cs typeface="Consolas"/>
              </a:rPr>
              <a:t>http.proxy</a:t>
            </a:r>
            <a:r>
              <a:rPr lang="en-US" sz="1600" b="0" dirty="0" smtClean="0">
                <a:latin typeface="Consolas"/>
                <a:cs typeface="Consolas"/>
              </a:rPr>
              <a:t> http://qypprdproxy02.ie.intuit.net:80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63550" y="3450342"/>
            <a:ext cx="8223250" cy="1459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dirty="0" err="1" smtClean="0">
                <a:cs typeface="Consolas"/>
              </a:rPr>
              <a:t>Git</a:t>
            </a:r>
            <a:r>
              <a:rPr lang="en-US" dirty="0" smtClean="0">
                <a:cs typeface="Consolas"/>
              </a:rPr>
              <a:t> Protocol Issues:</a:t>
            </a:r>
          </a:p>
          <a:p>
            <a:pPr marL="0" indent="0">
              <a:buFont typeface="Times" charset="0"/>
              <a:buNone/>
            </a:pPr>
            <a:r>
              <a:rPr lang="en-US" b="0" dirty="0" smtClean="0">
                <a:cs typeface="Consolas"/>
              </a:rPr>
              <a:t>If you have issues with the </a:t>
            </a:r>
            <a:r>
              <a:rPr lang="en-US" b="0" dirty="0" err="1" smtClean="0">
                <a:cs typeface="Consolas"/>
              </a:rPr>
              <a:t>git</a:t>
            </a:r>
            <a:r>
              <a:rPr lang="en-US" b="0" dirty="0" smtClean="0">
                <a:cs typeface="Consolas"/>
              </a:rPr>
              <a:t> protocol timing out or having a connection error, you can force </a:t>
            </a:r>
            <a:r>
              <a:rPr lang="en-US" b="0" dirty="0" err="1" smtClean="0">
                <a:cs typeface="Consolas"/>
              </a:rPr>
              <a:t>git</a:t>
            </a:r>
            <a:r>
              <a:rPr lang="en-US" b="0" dirty="0" smtClean="0">
                <a:cs typeface="Consolas"/>
              </a:rPr>
              <a:t> to always use https with the following configuration:</a:t>
            </a:r>
          </a:p>
          <a:p>
            <a:pPr marL="0" indent="0">
              <a:buFont typeface="Times" charset="0"/>
              <a:buNone/>
            </a:pPr>
            <a:endParaRPr lang="en-US" dirty="0" smtClean="0"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dirty="0">
              <a:cs typeface="Consola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63550" y="5070608"/>
            <a:ext cx="8223250" cy="748455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git</a:t>
            </a:r>
            <a:r>
              <a:rPr lang="en-US" sz="1600" b="0" dirty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config</a:t>
            </a:r>
            <a:r>
              <a:rPr lang="en-US" sz="1600" b="0" dirty="0" smtClean="0">
                <a:latin typeface="Consolas"/>
                <a:cs typeface="Consolas"/>
              </a:rPr>
              <a:t> --global </a:t>
            </a:r>
            <a:r>
              <a:rPr lang="en-US" sz="1600" b="0" dirty="0" err="1" smtClean="0">
                <a:latin typeface="Consolas"/>
                <a:cs typeface="Consolas"/>
              </a:rPr>
              <a:t>url</a:t>
            </a:r>
            <a:r>
              <a:rPr lang="en-US" sz="1600" b="0" dirty="0" smtClean="0">
                <a:latin typeface="Consolas"/>
                <a:cs typeface="Consolas"/>
              </a:rPr>
              <a:t>.”https://”.</a:t>
            </a:r>
            <a:r>
              <a:rPr lang="en-US" sz="1600" b="0" dirty="0" err="1" smtClean="0">
                <a:latin typeface="Consolas"/>
                <a:cs typeface="Consolas"/>
              </a:rPr>
              <a:t>insteadOf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git</a:t>
            </a:r>
            <a:r>
              <a:rPr lang="en-US" sz="1600" b="0" dirty="0" smtClean="0">
                <a:latin typeface="Consolas"/>
                <a:cs typeface="Consolas"/>
              </a:rPr>
              <a:t>://</a:t>
            </a:r>
          </a:p>
        </p:txBody>
      </p:sp>
    </p:spTree>
    <p:extLst>
      <p:ext uri="{BB962C8B-B14F-4D97-AF65-F5344CB8AC3E}">
        <p14:creationId xmlns:p14="http://schemas.microsoft.com/office/powerpoint/2010/main" val="1250458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NPM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990120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smtClean="0"/>
              <a:t>If you try to install modules globally you’ll find that you will run into a lot of permission issues. To address this, adjust your node settings to install global modules local for your login.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0850" y="2451017"/>
            <a:ext cx="8223250" cy="748455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npm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config</a:t>
            </a:r>
            <a:r>
              <a:rPr lang="en-US" sz="1600" b="0" dirty="0" smtClean="0">
                <a:latin typeface="Consolas"/>
                <a:cs typeface="Consolas"/>
              </a:rPr>
              <a:t> set prefix=~/.node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7200" y="3516926"/>
            <a:ext cx="8223250" cy="628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/>
              <a:t>You’ll then need to add this directory to your PATH. Remember to add /bin to the end of the path so you have access to the binaries in bash.</a:t>
            </a:r>
            <a:endParaRPr lang="en-US" sz="1600" b="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0850" y="4327134"/>
            <a:ext cx="8223250" cy="748455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export PATH=$PATH:$HOME/.node/bin</a:t>
            </a:r>
          </a:p>
        </p:txBody>
      </p:sp>
    </p:spTree>
    <p:extLst>
      <p:ext uri="{BB962C8B-B14F-4D97-AF65-F5344CB8AC3E}">
        <p14:creationId xmlns:p14="http://schemas.microsoft.com/office/powerpoint/2010/main" val="1471005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812" y="372281"/>
            <a:ext cx="8584105" cy="598406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Hands On Learning</a:t>
            </a:r>
          </a:p>
          <a:p>
            <a:r>
              <a:rPr lang="en-US" b="1" dirty="0" smtClean="0"/>
              <a:t>9</a:t>
            </a:r>
            <a:r>
              <a:rPr lang="en-US" b="1" dirty="0"/>
              <a:t>:00 – 9:30</a:t>
            </a:r>
            <a:r>
              <a:rPr lang="en-US" dirty="0"/>
              <a:t>: Evan Goer shows how to install Node on your laptop and begin writing your first projects.</a:t>
            </a:r>
          </a:p>
          <a:p>
            <a:r>
              <a:rPr lang="en-US" b="1" dirty="0" smtClean="0"/>
              <a:t>9</a:t>
            </a:r>
            <a:r>
              <a:rPr lang="en-US" b="1" dirty="0"/>
              <a:t>:30 – 10:00</a:t>
            </a:r>
            <a:r>
              <a:rPr lang="en-US" dirty="0"/>
              <a:t>: Jeffrey Schell shows how to install Node on Cloud9 servers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b="1" dirty="0">
                <a:solidFill>
                  <a:srgbClr val="00729A"/>
                </a:solidFill>
              </a:rPr>
              <a:t>Keynote Presentation</a:t>
            </a:r>
          </a:p>
          <a:p>
            <a:r>
              <a:rPr lang="en-US" b="1" dirty="0" smtClean="0"/>
              <a:t>10</a:t>
            </a:r>
            <a:r>
              <a:rPr lang="en-US" b="1" dirty="0"/>
              <a:t>:00 – 11:00 </a:t>
            </a:r>
            <a:r>
              <a:rPr lang="en-US" dirty="0"/>
              <a:t>Jeff Harrell (PayPal) Introduction to Node and the future of writing JavaScript for the client and server</a:t>
            </a:r>
          </a:p>
          <a:p>
            <a:r>
              <a:rPr lang="en-US" b="1" dirty="0" smtClean="0"/>
              <a:t>11</a:t>
            </a:r>
            <a:r>
              <a:rPr lang="en-US" b="1" dirty="0"/>
              <a:t>:00 – 12:00 </a:t>
            </a:r>
            <a:r>
              <a:rPr lang="en-US" dirty="0"/>
              <a:t>Erik Toth (PayPal) Learn how PayPal uses </a:t>
            </a:r>
            <a:r>
              <a:rPr lang="en-US" dirty="0" smtClean="0"/>
              <a:t>Node</a:t>
            </a:r>
            <a:endParaRPr lang="en-US" dirty="0"/>
          </a:p>
          <a:p>
            <a:r>
              <a:rPr lang="en-US" b="1" dirty="0">
                <a:solidFill>
                  <a:srgbClr val="00729A"/>
                </a:solidFill>
              </a:rPr>
              <a:t>Lunch (12:00-12-45</a:t>
            </a:r>
            <a:r>
              <a:rPr lang="en-US" b="1" dirty="0" smtClean="0">
                <a:solidFill>
                  <a:srgbClr val="00729A"/>
                </a:solidFill>
              </a:rPr>
              <a:t>)</a:t>
            </a:r>
            <a:endParaRPr lang="en-US" dirty="0">
              <a:solidFill>
                <a:srgbClr val="00729A"/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Node @Intuit</a:t>
            </a:r>
          </a:p>
          <a:p>
            <a:r>
              <a:rPr lang="en-US" b="1" dirty="0" smtClean="0"/>
              <a:t>12</a:t>
            </a:r>
            <a:r>
              <a:rPr lang="en-US" b="1" dirty="0"/>
              <a:t>:45-1:15</a:t>
            </a:r>
            <a:r>
              <a:rPr lang="en-US" dirty="0"/>
              <a:t>: Modesty Zhang will discuss how TurboTax is parsing PDF tax forms in </a:t>
            </a:r>
            <a:r>
              <a:rPr lang="en-US" dirty="0" err="1"/>
              <a:t>Node.JS</a:t>
            </a:r>
            <a:endParaRPr lang="en-US" dirty="0"/>
          </a:p>
          <a:p>
            <a:r>
              <a:rPr lang="en-US" b="1" dirty="0" smtClean="0"/>
              <a:t>1</a:t>
            </a:r>
            <a:r>
              <a:rPr lang="en-US" b="1" dirty="0"/>
              <a:t>:30-2:00</a:t>
            </a:r>
            <a:r>
              <a:rPr lang="en-US" dirty="0"/>
              <a:t>: Clarence Huang shares strategies, monitoring and clustering of Node within TurboTax. 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486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 about 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1500430"/>
          </a:xfrm>
        </p:spPr>
        <p:txBody>
          <a:bodyPr/>
          <a:lstStyle/>
          <a:p>
            <a:r>
              <a:rPr lang="en-US" dirty="0" smtClean="0"/>
              <a:t>Unix reserves ports lower than 1024</a:t>
            </a:r>
          </a:p>
          <a:p>
            <a:r>
              <a:rPr lang="en-US" dirty="0" smtClean="0"/>
              <a:t>Instead of trying to run as root, run on a higher port and use </a:t>
            </a:r>
            <a:r>
              <a:rPr lang="en-US" dirty="0" err="1" smtClean="0"/>
              <a:t>iptables</a:t>
            </a:r>
            <a:r>
              <a:rPr lang="en-US" dirty="0" smtClean="0"/>
              <a:t> or something like </a:t>
            </a:r>
            <a:r>
              <a:rPr lang="en-US" dirty="0" err="1" smtClean="0"/>
              <a:t>nginx</a:t>
            </a:r>
            <a:r>
              <a:rPr lang="en-US" dirty="0" smtClean="0"/>
              <a:t> to route traffic to your application.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7200" y="3110531"/>
            <a:ext cx="8223250" cy="631743"/>
          </a:xfrm>
          <a:prstGeom prst="rect">
            <a:avLst/>
          </a:prstGeo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400" b="0" dirty="0" smtClean="0">
                <a:solidFill>
                  <a:srgbClr val="FFFFFF"/>
                </a:solidFill>
                <a:latin typeface="Consolas"/>
                <a:cs typeface="Consolas"/>
              </a:rPr>
              <a:t>$ </a:t>
            </a:r>
            <a:r>
              <a:rPr lang="en-US" sz="1400" b="0" dirty="0" err="1" smtClean="0">
                <a:solidFill>
                  <a:srgbClr val="FFFFFF"/>
                </a:solidFill>
                <a:latin typeface="Consolas"/>
                <a:cs typeface="Consolas"/>
              </a:rPr>
              <a:t>sudo</a:t>
            </a:r>
            <a:r>
              <a:rPr lang="en-US" sz="1400" b="0" dirty="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lang="en-US" sz="1400" b="0" dirty="0" err="1">
                <a:solidFill>
                  <a:srgbClr val="FFFFFF"/>
                </a:solidFill>
                <a:latin typeface="Consolas"/>
                <a:cs typeface="Consolas"/>
              </a:rPr>
              <a:t>iptables</a:t>
            </a:r>
            <a:r>
              <a:rPr lang="en-US" sz="1400" b="0" dirty="0">
                <a:solidFill>
                  <a:srgbClr val="FFFFFF"/>
                </a:solidFill>
                <a:latin typeface="Consolas"/>
                <a:cs typeface="Consolas"/>
              </a:rPr>
              <a:t> -t </a:t>
            </a:r>
            <a:r>
              <a:rPr lang="en-US" sz="1400" b="0" dirty="0" err="1">
                <a:solidFill>
                  <a:srgbClr val="FFFFFF"/>
                </a:solidFill>
                <a:latin typeface="Consolas"/>
                <a:cs typeface="Consolas"/>
              </a:rPr>
              <a:t>nat</a:t>
            </a:r>
            <a:r>
              <a:rPr lang="en-US" sz="1400" b="0" dirty="0">
                <a:solidFill>
                  <a:srgbClr val="FFFFFF"/>
                </a:solidFill>
                <a:latin typeface="Consolas"/>
                <a:cs typeface="Consolas"/>
              </a:rPr>
              <a:t> -A PREROUTING -p </a:t>
            </a:r>
            <a:r>
              <a:rPr lang="en-US" sz="1400" b="0" dirty="0" err="1">
                <a:solidFill>
                  <a:srgbClr val="FFFFFF"/>
                </a:solidFill>
                <a:latin typeface="Consolas"/>
                <a:cs typeface="Consolas"/>
              </a:rPr>
              <a:t>tcp</a:t>
            </a:r>
            <a:r>
              <a:rPr lang="en-US" sz="1400" b="0" dirty="0">
                <a:solidFill>
                  <a:srgbClr val="FFFFFF"/>
                </a:solidFill>
                <a:latin typeface="Consolas"/>
                <a:cs typeface="Consolas"/>
              </a:rPr>
              <a:t> --</a:t>
            </a:r>
            <a:r>
              <a:rPr lang="en-US" sz="1400" b="0" dirty="0" err="1">
                <a:solidFill>
                  <a:srgbClr val="FFFFFF"/>
                </a:solidFill>
                <a:latin typeface="Consolas"/>
                <a:cs typeface="Consolas"/>
              </a:rPr>
              <a:t>dport</a:t>
            </a:r>
            <a:r>
              <a:rPr lang="en-US" sz="1400" b="0" dirty="0">
                <a:solidFill>
                  <a:srgbClr val="FFFFFF"/>
                </a:solidFill>
                <a:latin typeface="Consolas"/>
                <a:cs typeface="Consolas"/>
              </a:rPr>
              <a:t> 80 -j REDIRECT --to-ports </a:t>
            </a:r>
            <a:r>
              <a:rPr lang="en-US" sz="1400" b="0" dirty="0" smtClean="0">
                <a:solidFill>
                  <a:srgbClr val="FFFFFF"/>
                </a:solidFill>
                <a:latin typeface="Consolas"/>
                <a:cs typeface="Consolas"/>
              </a:rPr>
              <a:t>3000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0850" y="4061257"/>
            <a:ext cx="8223250" cy="49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r>
              <a:rPr lang="en-US" b="0" dirty="0" smtClean="0"/>
              <a:t>NGINX information </a:t>
            </a:r>
            <a:r>
              <a:rPr lang="en-US" b="0" dirty="0"/>
              <a:t>at </a:t>
            </a:r>
            <a:r>
              <a:rPr lang="en-US" b="0" dirty="0" smtClean="0">
                <a:hlinkClick r:id="rId2"/>
              </a:rPr>
              <a:t>http</a:t>
            </a:r>
            <a:r>
              <a:rPr lang="en-US" b="0" dirty="0">
                <a:hlinkClick r:id="rId2"/>
              </a:rPr>
              <a:t>://wiki.nginx.org/</a:t>
            </a:r>
            <a:r>
              <a:rPr lang="en-US" b="0" dirty="0" smtClean="0">
                <a:hlinkClick r:id="rId2"/>
              </a:rPr>
              <a:t>Main</a:t>
            </a:r>
            <a:r>
              <a:rPr lang="en-US" b="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79443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 Installation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 smtClean="0"/>
              <a:t>Node Version Manager (</a:t>
            </a:r>
            <a:r>
              <a:rPr lang="en-US" sz="1600" dirty="0" err="1" smtClean="0"/>
              <a:t>nvm</a:t>
            </a:r>
            <a:r>
              <a:rPr lang="en-US" sz="1600" dirty="0"/>
              <a:t>) </a:t>
            </a:r>
            <a:r>
              <a:rPr lang="en-US" sz="1600" dirty="0" smtClean="0"/>
              <a:t>[ </a:t>
            </a:r>
            <a:r>
              <a:rPr lang="en-US" sz="1600" dirty="0" smtClean="0">
                <a:hlinkClick r:id="rId2"/>
              </a:rPr>
              <a:t>https</a:t>
            </a:r>
            <a:r>
              <a:rPr lang="en-US" sz="1600" dirty="0">
                <a:hlinkClick r:id="rId2"/>
              </a:rPr>
              <a:t>://github.com/creationix/</a:t>
            </a:r>
            <a:r>
              <a:rPr lang="en-US" sz="1600" dirty="0" smtClean="0">
                <a:hlinkClick r:id="rId2"/>
              </a:rPr>
              <a:t>nvm</a:t>
            </a:r>
            <a:r>
              <a:rPr lang="en-US" sz="1600" dirty="0" smtClean="0"/>
              <a:t> ]</a:t>
            </a:r>
          </a:p>
          <a:p>
            <a:pPr lvl="1"/>
            <a:r>
              <a:rPr lang="en-US" sz="1400" dirty="0" smtClean="0"/>
              <a:t>Allows for multiple versions of node to be installed.</a:t>
            </a:r>
          </a:p>
          <a:p>
            <a:pPr lvl="1"/>
            <a:r>
              <a:rPr lang="en-US" sz="1400" dirty="0" smtClean="0"/>
              <a:t>Simple commands to install and switch between versions</a:t>
            </a:r>
          </a:p>
          <a:p>
            <a:pPr lvl="1"/>
            <a:endParaRPr lang="en-US" sz="1400" dirty="0"/>
          </a:p>
          <a:p>
            <a:r>
              <a:rPr lang="en-US" sz="1600" dirty="0" smtClean="0"/>
              <a:t>EPEL </a:t>
            </a:r>
            <a:r>
              <a:rPr lang="en-US" sz="1600" dirty="0" err="1" smtClean="0"/>
              <a:t>Respository</a:t>
            </a:r>
            <a:endParaRPr lang="en-US" sz="1600" dirty="0" smtClean="0"/>
          </a:p>
          <a:p>
            <a:pPr lvl="1"/>
            <a:r>
              <a:rPr lang="en-US" sz="1600" dirty="0" smtClean="0"/>
              <a:t>Node is available to install through yum using the EPEL Repository. </a:t>
            </a:r>
          </a:p>
          <a:p>
            <a:pPr lvl="2"/>
            <a:r>
              <a:rPr lang="en-US" sz="1200" dirty="0">
                <a:hlinkClick r:id="rId3"/>
              </a:rPr>
              <a:t>https://github.com/joyent/node/wiki/Installing-Node.js-via-package-</a:t>
            </a:r>
            <a:r>
              <a:rPr lang="en-US" sz="1200" dirty="0" smtClean="0">
                <a:hlinkClick r:id="rId3"/>
              </a:rPr>
              <a:t>manager</a:t>
            </a:r>
            <a:endParaRPr lang="en-US" sz="1200" dirty="0" smtClean="0"/>
          </a:p>
          <a:p>
            <a:pPr lvl="1"/>
            <a:r>
              <a:rPr lang="en-US" sz="1400" dirty="0" smtClean="0"/>
              <a:t>You will need to configure the repository to use the intuit proxy.</a:t>
            </a:r>
          </a:p>
          <a:p>
            <a:pPr lvl="2"/>
            <a:r>
              <a:rPr lang="en-US" sz="1200" dirty="0" smtClean="0"/>
              <a:t>Note: if you add the proxy setting to your /</a:t>
            </a:r>
            <a:r>
              <a:rPr lang="en-US" sz="1200" dirty="0" err="1" smtClean="0"/>
              <a:t>etc</a:t>
            </a:r>
            <a:r>
              <a:rPr lang="en-US" sz="1200" dirty="0" smtClean="0"/>
              <a:t>/</a:t>
            </a:r>
            <a:r>
              <a:rPr lang="en-US" sz="1200" dirty="0" err="1" smtClean="0"/>
              <a:t>yum.conf</a:t>
            </a:r>
            <a:r>
              <a:rPr lang="en-US" sz="1200" dirty="0" smtClean="0"/>
              <a:t>, this will cause internal repos to timeout. You can exclude INTU repos by adding proxy=_none_ to their configuration files.</a:t>
            </a:r>
          </a:p>
          <a:p>
            <a:endParaRPr lang="en-US" sz="1600" dirty="0"/>
          </a:p>
          <a:p>
            <a:r>
              <a:rPr lang="en-US" sz="1600" dirty="0" smtClean="0"/>
              <a:t>Install from Source</a:t>
            </a:r>
          </a:p>
          <a:p>
            <a:pPr lvl="1"/>
            <a:r>
              <a:rPr lang="en-US" sz="1400" dirty="0" smtClean="0"/>
              <a:t>Latest </a:t>
            </a:r>
            <a:r>
              <a:rPr lang="en-US" sz="1400" dirty="0"/>
              <a:t>stable release </a:t>
            </a:r>
            <a:r>
              <a:rPr lang="en-US" sz="1400" dirty="0" smtClean="0"/>
              <a:t>[ </a:t>
            </a:r>
            <a:r>
              <a:rPr lang="en-US" sz="1400" dirty="0" smtClean="0">
                <a:hlinkClick r:id="rId4"/>
              </a:rPr>
              <a:t>http</a:t>
            </a:r>
            <a:r>
              <a:rPr lang="en-US" sz="1400" dirty="0">
                <a:hlinkClick r:id="rId4"/>
              </a:rPr>
              <a:t>://nodejs.org/dist/node-</a:t>
            </a:r>
            <a:r>
              <a:rPr lang="en-US" sz="1400" dirty="0" smtClean="0">
                <a:hlinkClick r:id="rId4"/>
              </a:rPr>
              <a:t>latest.tar.gz</a:t>
            </a:r>
            <a:r>
              <a:rPr lang="en-US" sz="1400" dirty="0" smtClean="0"/>
              <a:t> ]</a:t>
            </a:r>
          </a:p>
          <a:p>
            <a:pPr lvl="1"/>
            <a:r>
              <a:rPr lang="en-US" sz="1400" dirty="0" smtClean="0"/>
              <a:t>Takes several minutes to compile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45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Don’t miss the F2E Summit, June 4-5. Two days of web development innovation, best practices, and networking.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Security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Performance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Accessibility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JavaScript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Responsive Web Design</a:t>
            </a:r>
          </a:p>
          <a:p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</a:t>
            </a:r>
            <a:r>
              <a:rPr lang="en-US" dirty="0" smtClean="0">
                <a:hlinkClick r:id="rId2"/>
              </a:rPr>
              <a:t>1oOOaFf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22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Front end engineering Summit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779" y="952500"/>
            <a:ext cx="4182251" cy="523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63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Advisors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2125" y="2098675"/>
            <a:ext cx="3284880" cy="4027488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Evan Goer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James Ayres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Siddharth</a:t>
            </a:r>
            <a:r>
              <a:rPr lang="en-US" dirty="0" smtClean="0"/>
              <a:t> Ram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Jason Silver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Viet Doan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Emily Battle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Ted Drake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23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Organizers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396781" y="2088068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Greg </a:t>
            </a:r>
            <a:r>
              <a:rPr lang="en-US" dirty="0" smtClean="0">
                <a:latin typeface="Century Gothic"/>
                <a:cs typeface="Century Gothic"/>
              </a:rPr>
              <a:t>Miller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Steve </a:t>
            </a:r>
            <a:r>
              <a:rPr lang="en-US" dirty="0" smtClean="0">
                <a:latin typeface="Century Gothic"/>
                <a:cs typeface="Century Gothic"/>
              </a:rPr>
              <a:t>Lin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Joe </a:t>
            </a:r>
            <a:r>
              <a:rPr lang="en-US" dirty="0" smtClean="0">
                <a:latin typeface="Century Gothic"/>
                <a:cs typeface="Century Gothic"/>
              </a:rPr>
              <a:t>Wells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Vanessa </a:t>
            </a:r>
            <a:r>
              <a:rPr lang="en-US" dirty="0" smtClean="0">
                <a:latin typeface="Century Gothic"/>
                <a:cs typeface="Century Gothic"/>
              </a:rPr>
              <a:t>Grant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Century Gothic"/>
                <a:cs typeface="Century Gothic"/>
              </a:rPr>
              <a:t>Chris Cox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Douglas </a:t>
            </a:r>
            <a:r>
              <a:rPr lang="en-US" dirty="0" err="1" smtClean="0">
                <a:latin typeface="Century Gothic"/>
                <a:cs typeface="Century Gothic"/>
              </a:rPr>
              <a:t>Crossley</a:t>
            </a:r>
            <a:endParaRPr lang="en-US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355281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Node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Bill Scott</a:t>
            </a:r>
            <a:br>
              <a:rPr lang="en-US" dirty="0" smtClean="0"/>
            </a:br>
            <a:r>
              <a:rPr lang="en-US" sz="3600" dirty="0" smtClean="0"/>
              <a:t>@</a:t>
            </a:r>
            <a:r>
              <a:rPr lang="en-US" sz="3600" dirty="0" err="1"/>
              <a:t>billwscott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2607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9435"/>
            <a:ext cx="9144000" cy="409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6493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sz="2400" dirty="0"/>
              <a:t>A </a:t>
            </a:r>
            <a:r>
              <a:rPr lang="en-US" sz="2400" dirty="0" err="1"/>
              <a:t>NodeJS</a:t>
            </a:r>
            <a:r>
              <a:rPr lang="en-US" sz="2400" dirty="0"/>
              <a:t> conference for the enterprise, by the enterprise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February </a:t>
            </a:r>
            <a:r>
              <a:rPr lang="en-US" sz="2400" dirty="0" smtClean="0"/>
              <a:t>28</a:t>
            </a:r>
            <a:r>
              <a:rPr lang="en-US" sz="2400" baseline="30000" dirty="0" smtClean="0"/>
              <a:t>th</a:t>
            </a:r>
          </a:p>
          <a:p>
            <a:r>
              <a:rPr lang="en-US" sz="2400" baseline="30000" dirty="0" err="1" smtClean="0"/>
              <a:t>NodeDay.com</a:t>
            </a:r>
            <a:endParaRPr lang="en-US" sz="2400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26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Node Day at PayPal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800" y="2197561"/>
            <a:ext cx="67310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04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at PayPal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Erik Toth</a:t>
            </a:r>
            <a:br>
              <a:rPr lang="en-US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eriktoth</a:t>
            </a:r>
            <a:endParaRPr lang="en-US" sz="36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2607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Keep the information flowing with these F2E distribution lists: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network-accessibility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network</a:t>
            </a:r>
            <a:r>
              <a:rPr lang="en-US" dirty="0" smtClean="0"/>
              <a:t>-CSS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network-F2E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n</a:t>
            </a:r>
            <a:r>
              <a:rPr lang="en-US" dirty="0" smtClean="0"/>
              <a:t>etwork-JavaScript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network-node</a:t>
            </a:r>
          </a:p>
          <a:p>
            <a:r>
              <a:rPr lang="en-US" dirty="0" smtClean="0"/>
              <a:t>Go to: </a:t>
            </a:r>
            <a:r>
              <a:rPr lang="en-US" dirty="0" err="1" smtClean="0"/>
              <a:t>DistributionListManager.Intuit.com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28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F2E Distribution lists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708" y="2585571"/>
            <a:ext cx="4140780" cy="298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45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Lunch Time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12:00 – 12:45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166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Don’t miss the F2E Summit, June 4-5. Two days of web development innovation, best practices, and networking.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Security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Performance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Accessibility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JavaScript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Responsive Web Design</a:t>
            </a:r>
          </a:p>
          <a:p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</a:t>
            </a:r>
            <a:r>
              <a:rPr lang="en-US" dirty="0" smtClean="0">
                <a:hlinkClick r:id="rId2"/>
              </a:rPr>
              <a:t>1oOOaFf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3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Front end engineering Summit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779" y="952500"/>
            <a:ext cx="4182251" cy="523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89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812" y="372281"/>
            <a:ext cx="8584105" cy="598406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Hands On Learning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9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:00 – 9:30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Evan Goer shows how to install Node on your laptop and begin writing your first projects.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9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:30 – 10:00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Jeffrey Schell shows how to install Node on Cloud9 servers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>
                <a:solidFill>
                  <a:srgbClr val="ACBEE8"/>
                </a:solidFill>
              </a:rPr>
              <a:t>Keynote Presentation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:00 – 11:00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Jeff Harrell (PayPal) Introduction to Node and the future of writing JavaScript for the client and server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11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:00 – 12:00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Erik Toth (PayPal) Learn how PayPal uses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Node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Lunch (12:00-12-45</a:t>
            </a:r>
            <a:r>
              <a:rPr lang="en-US" b="1" dirty="0" smtClean="0">
                <a:solidFill>
                  <a:srgbClr val="00729A"/>
                </a:solidFill>
              </a:rPr>
              <a:t>)</a:t>
            </a:r>
            <a:endParaRPr lang="en-US" dirty="0">
              <a:solidFill>
                <a:srgbClr val="00729A"/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Node @Intuit</a:t>
            </a:r>
          </a:p>
          <a:p>
            <a:r>
              <a:rPr lang="en-US" b="1" dirty="0" smtClean="0"/>
              <a:t>12</a:t>
            </a:r>
            <a:r>
              <a:rPr lang="en-US" b="1" dirty="0"/>
              <a:t>:45-1:15</a:t>
            </a:r>
            <a:r>
              <a:rPr lang="en-US" dirty="0"/>
              <a:t>: Modesty Zhang will discuss how TurboTax is parsing PDF tax forms in </a:t>
            </a:r>
            <a:r>
              <a:rPr lang="en-US" dirty="0" err="1"/>
              <a:t>Node.JS</a:t>
            </a:r>
            <a:endParaRPr lang="en-US" dirty="0"/>
          </a:p>
          <a:p>
            <a:r>
              <a:rPr lang="en-US" b="1" dirty="0" smtClean="0"/>
              <a:t>1</a:t>
            </a:r>
            <a:r>
              <a:rPr lang="en-US" b="1" dirty="0"/>
              <a:t>:30-2:00</a:t>
            </a:r>
            <a:r>
              <a:rPr lang="en-US" dirty="0"/>
              <a:t>: Clarence Huang shares strategies, monitoring and clustering of Node within TurboTax. 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732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PDF documents with node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Modesty Zhang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</a:t>
            </a:r>
            <a:r>
              <a:rPr lang="en-US" dirty="0"/>
              <a:t>3</a:t>
            </a:r>
            <a:r>
              <a:rPr lang="en-US" dirty="0" smtClean="0"/>
              <a:t>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7132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ABOUT BOOTSTRAP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</a:t>
            </a:r>
            <a:r>
              <a:rPr lang="en-US" dirty="0" err="1" smtClean="0"/>
              <a:t>iset</a:t>
            </a:r>
            <a:r>
              <a:rPr lang="en-US" dirty="0" smtClean="0"/>
              <a:t>  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</a:t>
            </a:r>
            <a:r>
              <a:rPr lang="en-US" dirty="0" err="1" smtClean="0"/>
              <a:t>mooha</a:t>
            </a:r>
            <a:r>
              <a:rPr lang="en-US" dirty="0" smtClean="0"/>
              <a:t> </a:t>
            </a:r>
            <a:r>
              <a:rPr lang="en-US" dirty="0" err="1" smtClean="0"/>
              <a:t>doola</a:t>
            </a:r>
            <a:r>
              <a:rPr lang="en-US" dirty="0" smtClean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Consectateur</a:t>
            </a:r>
            <a:r>
              <a:rPr lang="en-US" dirty="0" smtClean="0"/>
              <a:t> </a:t>
            </a:r>
            <a:r>
              <a:rPr lang="en-US" dirty="0" err="1" smtClean="0"/>
              <a:t>wam</a:t>
            </a:r>
            <a:r>
              <a:rPr lang="en-US" dirty="0" smtClean="0"/>
              <a:t>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For </a:t>
            </a:r>
            <a:r>
              <a:rPr lang="en-US" dirty="0" err="1" smtClean="0"/>
              <a:t>sheezy</a:t>
            </a:r>
            <a:r>
              <a:rPr lang="en-US" dirty="0" smtClean="0"/>
              <a:t> keep it </a:t>
            </a:r>
            <a:r>
              <a:rPr lang="en-US" dirty="0" err="1" smtClean="0"/>
              <a:t>rizzle</a:t>
            </a:r>
            <a:r>
              <a:rPr lang="en-US" dirty="0" smtClean="0"/>
              <a:t> </a:t>
            </a:r>
            <a:r>
              <a:rPr lang="en-US" dirty="0" err="1" smtClean="0"/>
              <a:t>dizzle</a:t>
            </a:r>
            <a:r>
              <a:rPr lang="en-US" dirty="0" smtClean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</a:t>
            </a:r>
            <a:r>
              <a:rPr lang="en-US" dirty="0" err="1" smtClean="0"/>
              <a:t>consectateur</a:t>
            </a:r>
            <a:r>
              <a:rPr lang="en-US" dirty="0" smtClean="0"/>
              <a:t> </a:t>
            </a:r>
            <a:r>
              <a:rPr lang="en-US" dirty="0" err="1" smtClean="0"/>
              <a:t>mamut</a:t>
            </a:r>
            <a:r>
              <a:rPr lang="en-US" dirty="0" smtClean="0"/>
              <a:t> </a:t>
            </a:r>
            <a:r>
              <a:rPr lang="en-US" dirty="0" err="1" smtClean="0"/>
              <a:t>tatem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32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WHAT IS BOOTSTRAP?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6141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ctrTitle"/>
          </p:nvPr>
        </p:nvSpPr>
        <p:spPr>
          <a:xfrm>
            <a:off x="767206" y="1237473"/>
            <a:ext cx="7772400" cy="7402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Parse Tax Forms in Node.js</a:t>
            </a:r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685800" y="4893021"/>
            <a:ext cx="7772400" cy="10325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3000" b="0" i="0" u="none" strike="noStrike" cap="none" baseline="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Modesty Zhang, </a:t>
            </a:r>
            <a:r>
              <a:rPr lang="en-US" sz="3000" b="0" i="0" u="none" strike="noStrike" cap="none" baseline="0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QuadF</a:t>
            </a:r>
            <a:r>
              <a:rPr lang="en-US" sz="3000" b="0" i="0" u="none" strike="noStrike" cap="none" baseline="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 Team, CTG</a:t>
            </a:r>
          </a:p>
        </p:txBody>
      </p:sp>
      <p:sp>
        <p:nvSpPr>
          <p:cNvPr id="39" name="Shape 39"/>
          <p:cNvSpPr txBox="1"/>
          <p:nvPr/>
        </p:nvSpPr>
        <p:spPr>
          <a:xfrm>
            <a:off x="1685116" y="2309241"/>
            <a:ext cx="5779195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pdf2json – in production for TY13 QuadF</a:t>
            </a:r>
          </a:p>
        </p:txBody>
      </p:sp>
      <p:sp>
        <p:nvSpPr>
          <p:cNvPr id="40" name="Shape 40"/>
          <p:cNvSpPr txBox="1"/>
          <p:nvPr/>
        </p:nvSpPr>
        <p:spPr>
          <a:xfrm>
            <a:off x="901811" y="5609228"/>
            <a:ext cx="1485201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Fe</a:t>
            </a:r>
            <a:r>
              <a:rPr lang="en-US" sz="2400" dirty="0">
                <a:solidFill>
                  <a:schemeClr val="dk2"/>
                </a:solidFill>
                <a:rtl val="0"/>
              </a:rPr>
              <a:t>b</a:t>
            </a:r>
            <a:r>
              <a:rPr lang="en-US" sz="2400" b="0" i="0" u="none" strike="noStrike" cap="none" baseline="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.2014</a:t>
            </a:r>
          </a:p>
        </p:txBody>
      </p:sp>
    </p:spTree>
    <p:extLst>
      <p:ext uri="{BB962C8B-B14F-4D97-AF65-F5344CB8AC3E}">
        <p14:creationId xmlns:p14="http://schemas.microsoft.com/office/powerpoint/2010/main" val="12814504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Agenda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Project Background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Benefits and Improvements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Challenges and Techniques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Demos</a:t>
            </a:r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Q&amp;A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968169974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The QuadF Application</a:t>
            </a:r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sng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FFFF</a:t>
            </a: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– Free File Fillable Forms (Fed + 7 States)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sng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Customer Facing</a:t>
            </a: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: Web site for taxpayers to electronically file their tax return for free. Online version of paper and pencil.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sng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Government Strategy</a:t>
            </a: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: Prevent government encroachment into tax software. Ongoing partnership with IRS and State agencies. Part of Free File Alliance (FFA).</a:t>
            </a:r>
          </a:p>
          <a:p>
            <a:endParaRPr lang="en-US" sz="24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sng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Technical Mission: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Improve efficiency of Tax Content authoring/build/QA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Refresh runtime tech stack for reachability and maintainability</a:t>
            </a:r>
          </a:p>
        </p:txBody>
      </p:sp>
    </p:spTree>
    <p:extLst>
      <p:ext uri="{BB962C8B-B14F-4D97-AF65-F5344CB8AC3E}">
        <p14:creationId xmlns:p14="http://schemas.microsoft.com/office/powerpoint/2010/main" val="322491950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hape 5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88147" y="0"/>
            <a:ext cx="811018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51620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200" b="1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Why </a:t>
            </a:r>
            <a:r>
              <a:rPr lang="en-US" sz="3200" b="1" i="0" u="none" strike="noStrike" cap="none" baseline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Node.js</a:t>
            </a:r>
            <a:r>
              <a:rPr lang="en-US" sz="3200" b="1" i="0" u="none" strike="noStrike" cap="none" baseline="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?     Thinner, Lighter, Faster</a:t>
            </a:r>
            <a:endParaRPr lang="en-US" sz="3200" b="1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indent="-34290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Enables </a:t>
            </a:r>
            <a:r>
              <a:rPr lang="en-US" sz="2800" dirty="0">
                <a:solidFill>
                  <a:schemeClr val="dk1"/>
                </a:solidFill>
              </a:rPr>
              <a:t>DOR’s PDF as Form </a:t>
            </a:r>
            <a:r>
              <a:rPr lang="en-US" sz="2800" dirty="0" smtClean="0">
                <a:solidFill>
                  <a:schemeClr val="dk1"/>
                </a:solidFill>
              </a:rPr>
              <a:t>Content</a:t>
            </a:r>
            <a:endParaRPr lang="en-US" sz="28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- standard authoring tool, no re-creation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8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High performing </a:t>
            </a:r>
            <a:r>
              <a:rPr lang="en-US" sz="28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V8 engine</a:t>
            </a:r>
            <a:endParaRPr lang="en-US" sz="28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performance: </a:t>
            </a: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processes 250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+ </a:t>
            </a: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PDFs 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in </a:t>
            </a: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&lt; 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1 minute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</a:t>
            </a:r>
            <a:r>
              <a:rPr lang="en-US" sz="2200" b="1" i="0" u="sng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build upon open source </a:t>
            </a:r>
            <a:r>
              <a:rPr lang="en-US" sz="2200" b="1" i="0" u="sng" strike="noStrike" cap="none" baseline="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pdf.js</a:t>
            </a:r>
            <a:r>
              <a:rPr lang="en-US" sz="2200" b="1" i="0" u="sng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project</a:t>
            </a:r>
            <a:endParaRPr lang="en-US" sz="2200" b="1" i="0" u="sng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published in </a:t>
            </a:r>
            <a:r>
              <a:rPr lang="en-US" sz="2400" b="0" i="0" u="none" strike="noStrike" cap="none" baseline="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GitHub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and NPM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very active community, lots of supporting modules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runs as web service or command line tool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8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Form Renderer: HTML5 Canvas + Form + Ajax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platform</a:t>
            </a:r>
            <a:r>
              <a:rPr lang="en-US" sz="2400" dirty="0">
                <a:solidFill>
                  <a:schemeClr val="dk1"/>
                </a:solidFill>
                <a:rtl val="0"/>
              </a:rPr>
              <a:t>-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independent JSON output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22264264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458787" y="196711"/>
            <a:ext cx="8226300" cy="649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4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Leverage </a:t>
            </a:r>
            <a:r>
              <a:rPr lang="en-US" sz="24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porting </a:t>
            </a:r>
            <a:r>
              <a:rPr lang="en-US" sz="24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pdf.js</a:t>
            </a:r>
            <a:r>
              <a:rPr lang="en-US" sz="24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  <a:r>
              <a:rPr lang="en-US" sz="24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to </a:t>
            </a:r>
            <a:r>
              <a:rPr lang="en-US" sz="2400" b="1" i="0" u="none" strike="noStrike" cap="none" baseline="0" dirty="0" err="1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Node.js</a:t>
            </a:r>
            <a:endParaRPr lang="en-US" sz="24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327850" y="1056975"/>
            <a:ext cx="8442300" cy="4971299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203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Mozilla Lab Open Source Project:</a:t>
            </a:r>
          </a:p>
          <a:p>
            <a:pPr marL="203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  <a:rtl val="0"/>
              </a:rPr>
              <a:t>https://github.com/mozilla/pdf.js/</a:t>
            </a:r>
          </a:p>
          <a:p>
            <a:pPr marL="688975" marR="0" lvl="3" indent="-31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PDF binary </a:t>
            </a: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parsing in browser</a:t>
            </a:r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688975" marR="0" lvl="3" indent="-31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Rendering </a:t>
            </a:r>
            <a:r>
              <a:rPr lang="en-US" sz="2400" dirty="0">
                <a:latin typeface="Verdana"/>
                <a:ea typeface="Verdana"/>
                <a:cs typeface="Verdana"/>
                <a:sym typeface="Verdana"/>
                <a:rtl val="0"/>
              </a:rPr>
              <a:t>is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mixed with parsing</a:t>
            </a:r>
          </a:p>
          <a:p>
            <a:pPr marL="688975" marR="0" lvl="3" indent="-31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Designed for read-only content</a:t>
            </a:r>
          </a:p>
          <a:p>
            <a:pPr marL="203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Challenges:</a:t>
            </a:r>
          </a:p>
          <a:p>
            <a:pPr marL="466725" marR="0" lvl="2" indent="-9525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6"/>
              </a:buClr>
              <a:buSzPct val="25000"/>
              <a:buFont typeface="Verdana"/>
              <a:buNone/>
            </a:pPr>
            <a:r>
              <a:rPr lang="en-US" sz="2400" b="1" i="0" u="none" strike="noStrike" cap="none" baseline="0" dirty="0">
                <a:solidFill>
                  <a:schemeClr val="accent6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No interactive form support, read-only content</a:t>
            </a:r>
          </a:p>
          <a:p>
            <a:pPr marL="466725" marR="0" lvl="2" indent="-9525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No IE support, no selectable text, not accessible</a:t>
            </a:r>
          </a:p>
          <a:p>
            <a:pPr marL="466725" marR="0" lvl="2" indent="-9525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Big size with unnecessary libs (jpg, jbig2, </a:t>
            </a: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jpx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, metrics, crypto, </a:t>
            </a: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colorspace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, pattern…etc.)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3197379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300" cy="64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Node.js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Module’s 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Challenges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460350" y="918799"/>
            <a:ext cx="8223300" cy="588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None/>
            </a:pP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Functional Challenges: concise format in JSON</a:t>
            </a:r>
            <a:endParaRPr lang="en-US" sz="24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742950" marR="0" lvl="1" indent="-3746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16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Text/Fills/</a:t>
            </a:r>
            <a:r>
              <a:rPr lang="en-US" sz="1600" b="0" i="0" u="none" strike="noStrike" cap="none" baseline="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HLine</a:t>
            </a:r>
            <a:r>
              <a:rPr lang="en-US" sz="16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/</a:t>
            </a:r>
            <a:r>
              <a:rPr lang="en-US" sz="1600" b="0" i="0" u="none" strike="noStrike" cap="none" baseline="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VLines</a:t>
            </a:r>
            <a:endParaRPr lang="en-US" sz="16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742950" marR="0" lvl="1" indent="-3746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16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Font/Colors/Style Dictionary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ct val="166666"/>
              <a:buFont typeface="Verdana"/>
              <a:buChar char="•"/>
            </a:pPr>
            <a:r>
              <a:rPr lang="en-US" sz="1600" b="1" i="0" u="none" strike="noStrike" cap="none" baseline="0" dirty="0">
                <a:solidFill>
                  <a:schemeClr val="accent6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Form Fields: Position/Size/Unit/Attributes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16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Metadata: forms and fields: type/format/ID/Accessibility/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52777"/>
              <a:buNone/>
            </a:pP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Technical Challenges</a:t>
            </a:r>
            <a:r>
              <a:rPr lang="en-US" sz="2200" b="0" i="0" u="none" strike="noStrike" cap="none" baseline="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: move browser JS to </a:t>
            </a:r>
            <a:r>
              <a:rPr lang="en-US" sz="2200" b="0" i="0" u="none" strike="noStrike" cap="none" baseline="0" dirty="0" err="1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Node.js</a:t>
            </a:r>
            <a:endParaRPr lang="en-US" sz="22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 </a:t>
            </a:r>
            <a:r>
              <a:rPr lang="en-US" sz="2000" b="0" i="0" u="none" strike="noStrike" cap="none" baseline="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AcroForm</a:t>
            </a: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Annotations – 1310 Pages of PDF Spec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Wrap </a:t>
            </a:r>
            <a:r>
              <a:rPr lang="en-US" sz="2000" b="0" i="0" u="none" strike="noStrike" cap="none" baseline="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Globals</a:t>
            </a: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to Modules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XHR Level 2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DOM Parser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Web Worker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Canvas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Others (Web fonts, glyphs, images, DOM, etc.)</a:t>
            </a:r>
          </a:p>
          <a:p>
            <a:endParaRPr lang="en-US" sz="20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endParaRPr lang="en-US" sz="20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48531048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Node on your computer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Evan Goer</a:t>
            </a:r>
            <a:br>
              <a:rPr lang="en-US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evangoer</a:t>
            </a:r>
            <a:endParaRPr lang="en-US" sz="36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063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300" cy="64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Node.js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Module’s Dependencies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457200" y="1135459"/>
            <a:ext cx="8223300" cy="53287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Bundled External Node Modules for pdf2json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Xmldom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: parses XML metadata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Optimist: parses command line parameters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Underscore: functional programming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Async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: helpers of </a:t>
            </a: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async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, also in client form render</a:t>
            </a:r>
          </a:p>
          <a:p>
            <a:pPr marL="457200" marR="0" lvl="0" indent="-393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Unit Test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Vows: batch testing with check and assert</a:t>
            </a:r>
          </a:p>
          <a:p>
            <a:pPr marL="457200" marR="0" lvl="0" indent="-393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Web Services Adaptor: P2JSVC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Pdf2json + underscore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Restify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: strict REST API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Use node events to avoid nested callbacks</a:t>
            </a:r>
          </a:p>
        </p:txBody>
      </p:sp>
    </p:spTree>
    <p:extLst>
      <p:ext uri="{BB962C8B-B14F-4D97-AF65-F5344CB8AC3E}">
        <p14:creationId xmlns:p14="http://schemas.microsoft.com/office/powerpoint/2010/main" val="412173955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300" cy="64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pdf2json </a:t>
            </a: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Techniques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450850" y="1184307"/>
            <a:ext cx="8223300" cy="52717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 Global Variables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Wrap all </a:t>
            </a: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pdf.js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to one node module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Load other dependencies before wrapped</a:t>
            </a:r>
          </a:p>
          <a:p>
            <a:pPr marL="457200" marR="0" lvl="0" indent="-393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Replacing </a:t>
            </a: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APIs,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so </a:t>
            </a:r>
            <a:r>
              <a:rPr lang="en-US" sz="2600" b="0" i="0" u="none" strike="noStrike" cap="none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that keeps </a:t>
            </a:r>
            <a:r>
              <a:rPr lang="en-US" sz="2600" b="0" i="0" u="none" strike="noStrike" cap="none" dirty="0" err="1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pdf.js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as it is</a:t>
            </a:r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XHR L2 + Ajax =&gt; FS and keeps typed Array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Web Worker =&gt; built in “fake worker”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DOMParser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=&gt; </a:t>
            </a: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xmldom</a:t>
            </a:r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Canvas: replaced with lib/</a:t>
            </a: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PDFCanvas.js</a:t>
            </a:r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1147763" marR="0" lvl="2" indent="-3984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Implemented HTML5 Canvas API in </a:t>
            </a:r>
            <a:r>
              <a:rPr lang="en-US" sz="2400" dirty="0" err="1">
                <a:latin typeface="Verdana"/>
                <a:ea typeface="Verdana"/>
                <a:cs typeface="Verdana"/>
                <a:sym typeface="Verdana"/>
              </a:rPr>
              <a:t>N</a:t>
            </a:r>
            <a:r>
              <a:rPr lang="en-US" sz="2400" b="0" i="0" u="none" strike="noStrike" cap="none" baseline="0" dirty="0" err="1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ode.js</a:t>
            </a:r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1147763" marR="0" lvl="2" indent="-3984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Renders to in-memory object, instead of screen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775367425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450850" y="225993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Global Variables and pdf.js module</a:t>
            </a:r>
          </a:p>
        </p:txBody>
      </p:sp>
      <p:pic>
        <p:nvPicPr>
          <p:cNvPr id="3" name="Picture 2" descr="Screen Shot 2014-02-03 at 7.59.1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439"/>
            <a:ext cx="9144000" cy="607356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47633" y="2017413"/>
            <a:ext cx="2835790" cy="4259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Pre-load API Interceptors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547633" y="2748826"/>
            <a:ext cx="2835790" cy="4259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Load </a:t>
            </a:r>
            <a:r>
              <a:rPr lang="en-US" dirty="0" err="1" smtClean="0"/>
              <a:t>pdf.js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087927" y="3174814"/>
            <a:ext cx="459706" cy="15512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" idx="1"/>
          </p:cNvCxnSpPr>
          <p:nvPr/>
        </p:nvCxnSpPr>
        <p:spPr>
          <a:xfrm flipH="1">
            <a:off x="4774452" y="2230407"/>
            <a:ext cx="773181" cy="40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943245" y="6068314"/>
            <a:ext cx="3734029" cy="458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Package and expose as a module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>
            <a:off x="3319611" y="6297384"/>
            <a:ext cx="1623634" cy="148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36018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XHR L2 + Ajax =&gt; FS</a:t>
            </a:r>
          </a:p>
        </p:txBody>
      </p:sp>
      <p:pic>
        <p:nvPicPr>
          <p:cNvPr id="3" name="Picture 2" descr="Screen Shot 2014-02-03 at 8.01.4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9814"/>
            <a:ext cx="9144000" cy="57581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70194" y="3006026"/>
            <a:ext cx="3171383" cy="3616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Using </a:t>
            </a:r>
            <a:r>
              <a:rPr lang="en-US" dirty="0" err="1" smtClean="0"/>
              <a:t>Async</a:t>
            </a:r>
            <a:r>
              <a:rPr lang="en-US" dirty="0" smtClean="0"/>
              <a:t> Queue to read file</a:t>
            </a:r>
            <a:endParaRPr lang="en-US" dirty="0"/>
          </a:p>
        </p:txBody>
      </p:sp>
      <p:cxnSp>
        <p:nvCxnSpPr>
          <p:cNvPr id="5" name="Straight Arrow Connector 4"/>
          <p:cNvCxnSpPr>
            <a:stCxn id="2" idx="1"/>
          </p:cNvCxnSpPr>
          <p:nvPr/>
        </p:nvCxnSpPr>
        <p:spPr>
          <a:xfrm flipH="1">
            <a:off x="3094554" y="3186870"/>
            <a:ext cx="2475640" cy="40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570194" y="4838577"/>
            <a:ext cx="3191006" cy="39383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Load PDF via File System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3769727" y="5035496"/>
            <a:ext cx="1800467" cy="6550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570194" y="1286001"/>
            <a:ext cx="3107081" cy="3536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Load </a:t>
            </a:r>
            <a:r>
              <a:rPr lang="en-US" dirty="0" err="1" smtClean="0"/>
              <a:t>pdf.js</a:t>
            </a:r>
            <a:r>
              <a:rPr lang="en-US" dirty="0" smtClean="0"/>
              <a:t> as a node module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10" idx="1"/>
          </p:cNvCxnSpPr>
          <p:nvPr/>
        </p:nvCxnSpPr>
        <p:spPr>
          <a:xfrm flipH="1" flipV="1">
            <a:off x="4002823" y="1286001"/>
            <a:ext cx="1567371" cy="1768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242019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Fake Web Worker</a:t>
            </a:r>
          </a:p>
        </p:txBody>
      </p:sp>
      <p:pic>
        <p:nvPicPr>
          <p:cNvPr id="2" name="Picture 1" descr="Screen Shot 2014-02-03 at 8.03.5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7800"/>
            <a:ext cx="9144000" cy="395011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277520" y="2789014"/>
            <a:ext cx="2523869" cy="385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Worker API Interface</a:t>
            </a:r>
            <a:endParaRPr lang="en-US" dirty="0"/>
          </a:p>
        </p:txBody>
      </p:sp>
      <p:cxnSp>
        <p:nvCxnSpPr>
          <p:cNvPr id="5" name="Straight Arrow Connector 4"/>
          <p:cNvCxnSpPr>
            <a:stCxn id="3" idx="1"/>
            <a:endCxn id="3" idx="1"/>
          </p:cNvCxnSpPr>
          <p:nvPr/>
        </p:nvCxnSpPr>
        <p:spPr>
          <a:xfrm>
            <a:off x="6277520" y="2981914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6164991" y="4854652"/>
            <a:ext cx="2797154" cy="385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Worker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654104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457200" y="54769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DOMParser</a:t>
            </a:r>
          </a:p>
        </p:txBody>
      </p:sp>
      <p:pic>
        <p:nvPicPr>
          <p:cNvPr id="2" name="Picture 1" descr="Screen Shot 2014-02-03 at 8.06.3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451"/>
            <a:ext cx="9144000" cy="57812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42534" y="876088"/>
            <a:ext cx="3174930" cy="4661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DOMParser</a:t>
            </a:r>
            <a:r>
              <a:rPr lang="en-US" dirty="0" smtClean="0"/>
              <a:t> was pre-loaded (slide 11)</a:t>
            </a:r>
            <a:endParaRPr lang="en-US" dirty="0"/>
          </a:p>
        </p:txBody>
      </p:sp>
      <p:cxnSp>
        <p:nvCxnSpPr>
          <p:cNvPr id="5" name="Straight Arrow Connector 4"/>
          <p:cNvCxnSpPr>
            <a:stCxn id="3" idx="1"/>
          </p:cNvCxnSpPr>
          <p:nvPr/>
        </p:nvCxnSpPr>
        <p:spPr>
          <a:xfrm flipH="1">
            <a:off x="3890294" y="1109176"/>
            <a:ext cx="1752240" cy="321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007548" y="2427326"/>
            <a:ext cx="4010861" cy="6590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Parse out meta data from embedded XML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4588387" y="3086401"/>
            <a:ext cx="419161" cy="7072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36400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0850" y="0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PDFCanvas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– text example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pic>
        <p:nvPicPr>
          <p:cNvPr id="2" name="Picture 1" descr="Screen Shot 2014-02-03 at 8.09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082"/>
            <a:ext cx="9144000" cy="617651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12581" y="2097548"/>
            <a:ext cx="3392436" cy="37690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Draw lines to in-memory objects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7316839" y="1237226"/>
            <a:ext cx="204838" cy="860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612581" y="2818581"/>
            <a:ext cx="3392436" cy="37690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Draw Text to in-memory objects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4735871" y="3007033"/>
            <a:ext cx="876710" cy="81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/>
          <p:nvPr/>
        </p:nvCxnSpPr>
        <p:spPr>
          <a:xfrm rot="5400000">
            <a:off x="5891982" y="3620732"/>
            <a:ext cx="1991034" cy="1140543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8907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New Functionalities: </a:t>
            </a:r>
            <a:r>
              <a:rPr lang="en-US" sz="28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AcroForm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Parsing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450850" y="1152704"/>
            <a:ext cx="8223250" cy="5105398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38100" marR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8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Add </a:t>
            </a:r>
            <a:r>
              <a:rPr lang="en-US" sz="28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Forms Fields and Attributes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Most DOR’s PDF already fillable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Authored by Adobe Acrobat or </a:t>
            </a:r>
            <a:r>
              <a:rPr lang="en-US" sz="2400" b="0" i="0" u="none" strike="noStrike" cap="none" baseline="0" dirty="0" err="1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Foxit</a:t>
            </a:r>
            <a:endParaRPr lang="en-US" sz="2400" b="0" i="0" u="none" strike="noStrike" cap="none" baseline="0" dirty="0" smtClean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Supports all 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standards forms elements types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Position/Size/Type and Default Values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Pre-defined style dictionary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More sub-types</a:t>
            </a:r>
          </a:p>
          <a:p>
            <a:pPr marL="1200150" marR="0" lvl="3" indent="-42545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SSN, Date, ZIP, Phone, Number, EIN, PIN, Percentage, etc.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More input metadata</a:t>
            </a:r>
          </a:p>
          <a:p>
            <a:pPr marL="1200150" marR="0" lvl="3" indent="-42545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input mask, alphabet, numeric, positive only, negative only 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185" name="Shape 185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176567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450850" y="0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err="1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PDFAnno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pic>
        <p:nvPicPr>
          <p:cNvPr id="3" name="Picture 2" descr="Screen Shot 2014-02-03 at 8.28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3800"/>
            <a:ext cx="9144000" cy="445092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88000" y="2433484"/>
            <a:ext cx="3465871" cy="107335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Form Fields type detection based on PDF Spec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885465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450850" y="47005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PDFAnno – Radio Button Example</a:t>
            </a:r>
          </a:p>
        </p:txBody>
      </p:sp>
      <p:pic>
        <p:nvPicPr>
          <p:cNvPr id="2" name="Picture 1" descr="Screen Shot 2014-02-03 at 8.30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3043"/>
            <a:ext cx="9144000" cy="62036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170129" y="1622324"/>
            <a:ext cx="3801806" cy="5735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Example: how radio button is parsed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32904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learn you node for much win!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Evan Goer, SBM Frontend Engineer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entury Gothic"/>
                <a:cs typeface="Century Gothic"/>
              </a:rPr>
              <a:t>NodeSchool.io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0CE33C1-4B7C-1F4D-B7A2-649272DA394B}" type="datetime4">
              <a:rPr lang="en-US" smtClean="0"/>
              <a:t>February 20, 2014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78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</a:rPr>
              <a:t>Us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ing </a:t>
            </a: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pdf2json Module – Build/QA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317486" y="1216873"/>
            <a:ext cx="8356613" cy="5239151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168275" marR="0" lvl="0" indent="-1682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Standalone Tool: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Run in build time, about 1 minute for </a:t>
            </a: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250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+ PDFs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Integrated with Maven and Chef</a:t>
            </a:r>
          </a:p>
          <a:p>
            <a:pPr marL="168275" marR="0" lvl="0" indent="-168275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Output: 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JSON text file, deployed to Apache</a:t>
            </a:r>
          </a:p>
          <a:p>
            <a:pPr marL="168275" marR="0" lvl="0" indent="-168275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Runtime: layered HTML5 renders: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visuals =&gt; text =&gt; forms =&gt; data binding =&gt;</a:t>
            </a: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ajax</a:t>
            </a:r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168275" marR="0" lvl="0" indent="-168275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Quick QA: </a:t>
            </a:r>
          </a:p>
          <a:p>
            <a:pPr marL="450850" marR="0" lvl="1" indent="-171449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7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turn</a:t>
            </a:r>
            <a:r>
              <a:rPr lang="en-US" sz="2400" dirty="0">
                <a:latin typeface="Verdana"/>
                <a:ea typeface="Verdana"/>
                <a:cs typeface="Verdana"/>
                <a:sym typeface="Verdana"/>
                <a:rtl val="0"/>
              </a:rPr>
              <a:t>-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around time: &lt;10 seconds  </a:t>
            </a:r>
          </a:p>
          <a:p>
            <a:pPr marL="450850" marR="0" lvl="1" indent="-171449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170327"/>
              <a:buFont typeface="Verdana"/>
              <a:buChar char="•"/>
            </a:pPr>
            <a:r>
              <a:rPr lang="en-US" dirty="0">
                <a:rtl val="0"/>
              </a:rPr>
              <a:t>  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one</a:t>
            </a:r>
            <a:r>
              <a:rPr lang="en-US" sz="2400" dirty="0">
                <a:latin typeface="Verdana"/>
                <a:ea typeface="Verdana"/>
                <a:cs typeface="Verdana"/>
                <a:sym typeface="Verdana"/>
                <a:rtl val="0"/>
              </a:rPr>
              <a:t>-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time on-boarding </a:t>
            </a:r>
            <a:r>
              <a:rPr lang="en-US" sz="2400" dirty="0">
                <a:latin typeface="Verdana"/>
                <a:ea typeface="Verdana"/>
                <a:cs typeface="Verdana"/>
                <a:sym typeface="Verdana"/>
                <a:rtl val="0"/>
              </a:rPr>
              <a:t>in just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10 minutes </a:t>
            </a:r>
          </a:p>
          <a:p>
            <a:pPr marL="450850" marR="0" lvl="1" indent="-171449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7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either Mac or Win</a:t>
            </a:r>
          </a:p>
        </p:txBody>
      </p:sp>
      <p:sp>
        <p:nvSpPr>
          <p:cNvPr id="211" name="Shape 211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321556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Demo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457200" y="1436687"/>
            <a:ext cx="8223250" cy="4729161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Build: Parse 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all TY13 </a:t>
            </a: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250 PDFs 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in </a:t>
            </a: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&lt;1 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minute</a:t>
            </a:r>
          </a:p>
          <a:p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QA: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Load 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VA: </a:t>
            </a:r>
            <a:r>
              <a:rPr lang="en-US" sz="26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  <a:rtl val="0"/>
              </a:rPr>
              <a:t>http://qdf.mydev.com/#/va</a:t>
            </a:r>
          </a:p>
          <a:p>
            <a:endParaRPr lang="en-US" sz="2600" b="0" i="0" u="sng" strike="noStrike" cap="none" baseline="0" dirty="0">
              <a:solidFill>
                <a:schemeClr val="hlink"/>
              </a:solidFill>
              <a:latin typeface="Verdana"/>
              <a:ea typeface="Verdana"/>
              <a:cs typeface="Verdana"/>
              <a:sym typeface="Verdana"/>
              <a:hlinkClick r:id="rId3"/>
              <a:rtl val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Run pdf2json for VA 760 to fix SSN format</a:t>
            </a:r>
          </a:p>
          <a:p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218" name="Shape 218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931550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More Info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457200" y="1436687"/>
            <a:ext cx="8223250" cy="4729161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168275" marR="0" lvl="0" indent="-1682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GitHub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Repository:</a:t>
            </a:r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  <a:rtl val="0"/>
              </a:rPr>
              <a:t>https://github.com/modesty/pdf2json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ReadMe, Tech Notes and Format Spec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168275" marR="0" lvl="0" indent="-168275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TY13 </a:t>
            </a: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QuadF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QA: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4"/>
                <a:rtl val="0"/>
              </a:rPr>
              <a:t>http://quadfcqa.corp.intuit.net/#/va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5"/>
                <a:rtl val="0"/>
              </a:rPr>
              <a:t>http://quadfcqa.corp.intuit.net/#/dc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6"/>
                <a:rtl val="0"/>
              </a:rPr>
              <a:t>http://quadfcqa.corp.intuit.net/#/ia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7"/>
                <a:rtl val="0"/>
              </a:rPr>
              <a:t>http://quadfcqa.corp.intuit.net/#/fd</a:t>
            </a:r>
          </a:p>
          <a:p>
            <a:endParaRPr lang="en-US" sz="2400" b="0" i="0" u="sng" strike="noStrike" cap="none" baseline="0" dirty="0">
              <a:solidFill>
                <a:schemeClr val="hlink"/>
              </a:solidFill>
              <a:latin typeface="Verdana"/>
              <a:ea typeface="Verdana"/>
              <a:cs typeface="Verdana"/>
              <a:sym typeface="Verdana"/>
              <a:hlinkClick r:id="rId7"/>
              <a:rtl val="0"/>
            </a:endParaRPr>
          </a:p>
          <a:p>
            <a:endParaRPr lang="en-US" sz="2400" b="0" i="0" u="sng" strike="noStrike" cap="none" baseline="0" dirty="0">
              <a:solidFill>
                <a:schemeClr val="hlink"/>
              </a:solidFill>
              <a:latin typeface="Verdana"/>
              <a:ea typeface="Verdana"/>
              <a:cs typeface="Verdana"/>
              <a:sym typeface="Verdana"/>
              <a:hlinkClick r:id="rId7"/>
              <a:rtl val="0"/>
            </a:endParaRPr>
          </a:p>
        </p:txBody>
      </p:sp>
      <p:sp>
        <p:nvSpPr>
          <p:cNvPr id="225" name="Shape 225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02739641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Questions?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x="4118100" y="3619500"/>
            <a:ext cx="907799" cy="81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960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71101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Don’t miss the F2E Summit, June 4-5. Two days of web development innovation, best practices, and networking.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Security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Performance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Accessibility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JavaScript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Responsive Web Design</a:t>
            </a:r>
          </a:p>
          <a:p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</a:t>
            </a:r>
            <a:r>
              <a:rPr lang="en-US" dirty="0" smtClean="0">
                <a:hlinkClick r:id="rId2"/>
              </a:rPr>
              <a:t>1oOOaFf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54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Front end engineering Summit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779" y="952500"/>
            <a:ext cx="4182251" cy="523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217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at TurboTax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clarence</a:t>
            </a:r>
            <a:r>
              <a:rPr lang="en-US" dirty="0" smtClean="0"/>
              <a:t> Huang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912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84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Keep the information flowing with these F2E distribution lists: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network-accessibility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network</a:t>
            </a:r>
            <a:r>
              <a:rPr lang="en-US" dirty="0" smtClean="0"/>
              <a:t>-CSS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network-F2E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n</a:t>
            </a:r>
            <a:r>
              <a:rPr lang="en-US" dirty="0" smtClean="0"/>
              <a:t>etwork-JavaScript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network-node</a:t>
            </a:r>
          </a:p>
          <a:p>
            <a:r>
              <a:rPr lang="en-US" dirty="0" smtClean="0"/>
              <a:t>Go to: </a:t>
            </a:r>
            <a:r>
              <a:rPr lang="en-US" dirty="0" err="1" smtClean="0"/>
              <a:t>DistributionListManager.Intuit.com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57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F2E Distribution lists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708" y="2585571"/>
            <a:ext cx="4140780" cy="298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05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NODE: The ruthlessly practical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strike="sngStrike" dirty="0" smtClean="0">
                <a:solidFill>
                  <a:srgbClr val="FF0000"/>
                </a:solidFill>
              </a:rPr>
              <a:t>Using Node will </a:t>
            </a:r>
            <a:r>
              <a:rPr lang="en-US" strike="sngStrike" dirty="0" err="1" smtClean="0">
                <a:solidFill>
                  <a:srgbClr val="FF0000"/>
                </a:solidFill>
              </a:rPr>
              <a:t>automagically</a:t>
            </a:r>
            <a:r>
              <a:rPr lang="en-US" strike="sngStrike" dirty="0" smtClean="0">
                <a:solidFill>
                  <a:srgbClr val="FF0000"/>
                </a:solidFill>
              </a:rPr>
              <a:t> make your site WEB SCALE, BABY.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F3640B"/>
                </a:solidFill>
              </a:rPr>
              <a:t>Node lets you reuse code on the client and server…?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Node makes spinning up HTTP servers easy and fun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Node has a pretty nice package manager &amp; lots of software available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solidFill>
                  <a:srgbClr val="008000"/>
                </a:solidFill>
              </a:rPr>
              <a:t>Basically every modern frontend build &amp; test tool is now written for Node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6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 should learn node because…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029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started learning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98675"/>
            <a:ext cx="8229600" cy="3922984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/>
              <a:t>Visit </a:t>
            </a:r>
            <a:r>
              <a:rPr lang="en-US" dirty="0" smtClean="0">
                <a:hlinkClick r:id="rId2"/>
              </a:rPr>
              <a:t>nodejs.org</a:t>
            </a:r>
            <a:r>
              <a:rPr lang="en-US" dirty="0" smtClean="0"/>
              <a:t>, click the green </a:t>
            </a:r>
            <a:r>
              <a:rPr lang="en-US" b="1" dirty="0" smtClean="0"/>
              <a:t>INSTALL</a:t>
            </a:r>
            <a:r>
              <a:rPr lang="en-US" dirty="0" smtClean="0"/>
              <a:t> button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Install the package file to get node and </a:t>
            </a:r>
            <a:r>
              <a:rPr lang="en-US" dirty="0" err="1" smtClean="0"/>
              <a:t>npm</a:t>
            </a:r>
            <a:r>
              <a:rPr lang="en-US" dirty="0" smtClean="0"/>
              <a:t>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$ </a:t>
            </a:r>
            <a:r>
              <a:rPr lang="en-US" dirty="0" err="1" smtClean="0"/>
              <a:t>npm</a:t>
            </a:r>
            <a:r>
              <a:rPr lang="en-US" dirty="0" smtClean="0"/>
              <a:t> install –g </a:t>
            </a:r>
            <a:r>
              <a:rPr lang="en-US" dirty="0" err="1" smtClean="0"/>
              <a:t>learnyounode</a:t>
            </a:r>
            <a:endParaRPr lang="en-US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$ </a:t>
            </a:r>
            <a:r>
              <a:rPr lang="en-US" dirty="0" err="1" smtClean="0"/>
              <a:t>learnyounode</a:t>
            </a:r>
            <a:endParaRPr lang="en-US" dirty="0" smtClean="0"/>
          </a:p>
          <a:p>
            <a:pPr lvl="0"/>
            <a:r>
              <a:rPr lang="en-US" dirty="0" smtClean="0"/>
              <a:t>If you already have some Node experience:</a:t>
            </a:r>
          </a:p>
          <a:p>
            <a:pPr lvl="0"/>
            <a:r>
              <a:rPr lang="en-US" dirty="0" smtClean="0"/>
              <a:t>3.  $ </a:t>
            </a:r>
            <a:r>
              <a:rPr lang="en-US" dirty="0" err="1" smtClean="0"/>
              <a:t>npm</a:t>
            </a:r>
            <a:r>
              <a:rPr lang="en-US" dirty="0" smtClean="0"/>
              <a:t> install –g stream-adventure</a:t>
            </a:r>
          </a:p>
          <a:p>
            <a:pPr lvl="0"/>
            <a:r>
              <a:rPr lang="en-US" dirty="0" smtClean="0"/>
              <a:t>4.  $ stream-adventure</a:t>
            </a:r>
          </a:p>
          <a:p>
            <a:pPr lvl="0" algn="ctr"/>
            <a:r>
              <a:rPr lang="en-US" dirty="0" smtClean="0"/>
              <a:t>More lessons at </a:t>
            </a:r>
            <a:r>
              <a:rPr lang="en-US" dirty="0" err="1" smtClean="0">
                <a:hlinkClick r:id="rId3"/>
              </a:rPr>
              <a:t>nodeschool.io</a:t>
            </a:r>
            <a:r>
              <a:rPr lang="en-US" dirty="0" smtClean="0"/>
              <a:t>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7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 install </a:t>
            </a:r>
            <a:r>
              <a:rPr lang="en-US" b="1" dirty="0" smtClean="0"/>
              <a:t>Node</a:t>
            </a:r>
            <a:r>
              <a:rPr lang="en-US" dirty="0" smtClean="0"/>
              <a:t>, </a:t>
            </a:r>
            <a:r>
              <a:rPr lang="en-US" b="1" dirty="0" smtClean="0"/>
              <a:t>NPM</a:t>
            </a:r>
            <a:r>
              <a:rPr lang="en-US" dirty="0" smtClean="0"/>
              <a:t>, &amp; the </a:t>
            </a:r>
            <a:r>
              <a:rPr lang="en-US" b="1" dirty="0" err="1" smtClean="0"/>
              <a:t>learnyounode</a:t>
            </a:r>
            <a:r>
              <a:rPr lang="en-US" dirty="0" smtClean="0"/>
              <a:t> package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68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812" y="372281"/>
            <a:ext cx="8584105" cy="598406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Hands On Learning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9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:00 – 9:30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Evan Goer shows how to install Node on your laptop and begin writing your first projects.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9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:30 – 10:00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Jeffrey Schell shows how to install Node on Cloud9 servers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Keynote Presentation</a:t>
            </a:r>
          </a:p>
          <a:p>
            <a:r>
              <a:rPr lang="en-US" b="1" dirty="0" smtClean="0"/>
              <a:t>10</a:t>
            </a:r>
            <a:r>
              <a:rPr lang="en-US" b="1" dirty="0"/>
              <a:t>:00 – 11:00 </a:t>
            </a:r>
            <a:r>
              <a:rPr lang="en-US" dirty="0"/>
              <a:t>Jeff Harrell (PayPal) Introduction to Node and the future of writing JavaScript for the client and server</a:t>
            </a:r>
          </a:p>
          <a:p>
            <a:r>
              <a:rPr lang="en-US" b="1" dirty="0" smtClean="0"/>
              <a:t>11</a:t>
            </a:r>
            <a:r>
              <a:rPr lang="en-US" b="1" dirty="0"/>
              <a:t>:00 – 12:00 </a:t>
            </a:r>
            <a:r>
              <a:rPr lang="en-US" dirty="0"/>
              <a:t>Erik Toth (PayPal) Learn how PayPal uses </a:t>
            </a:r>
            <a:r>
              <a:rPr lang="en-US" dirty="0" smtClean="0"/>
              <a:t>Node</a:t>
            </a:r>
            <a:endParaRPr lang="en-US" dirty="0"/>
          </a:p>
          <a:p>
            <a:r>
              <a:rPr lang="en-US" b="1" dirty="0">
                <a:solidFill>
                  <a:srgbClr val="00729A"/>
                </a:solidFill>
              </a:rPr>
              <a:t>Lunch (12:00-12-45</a:t>
            </a:r>
            <a:r>
              <a:rPr lang="en-US" b="1" dirty="0" smtClean="0">
                <a:solidFill>
                  <a:srgbClr val="00729A"/>
                </a:solidFill>
              </a:rPr>
              <a:t>)</a:t>
            </a:r>
            <a:endParaRPr lang="en-US" dirty="0">
              <a:solidFill>
                <a:srgbClr val="00729A"/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Node @Intuit</a:t>
            </a:r>
          </a:p>
          <a:p>
            <a:r>
              <a:rPr lang="en-US" b="1" dirty="0" smtClean="0"/>
              <a:t>12</a:t>
            </a:r>
            <a:r>
              <a:rPr lang="en-US" b="1" dirty="0"/>
              <a:t>:45-1:15</a:t>
            </a:r>
            <a:r>
              <a:rPr lang="en-US" dirty="0"/>
              <a:t>: Modesty Zhang will discuss how TurboTax is parsing PDF tax forms in </a:t>
            </a:r>
            <a:r>
              <a:rPr lang="en-US" dirty="0" err="1"/>
              <a:t>Node.JS</a:t>
            </a:r>
            <a:endParaRPr lang="en-US" dirty="0"/>
          </a:p>
          <a:p>
            <a:r>
              <a:rPr lang="en-US" b="1" dirty="0" smtClean="0"/>
              <a:t>1</a:t>
            </a:r>
            <a:r>
              <a:rPr lang="en-US" b="1" dirty="0"/>
              <a:t>:30-2:00</a:t>
            </a:r>
            <a:r>
              <a:rPr lang="en-US" dirty="0"/>
              <a:t>: Clarence Huang shares strategies, monitoring and clustering of Node within TurboTax. 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26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on cloud 9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Jeffrey Schell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260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F2E Template">
  <a:themeElements>
    <a:clrScheme name="IntuitXD 1">
      <a:dk1>
        <a:srgbClr val="505050"/>
      </a:dk1>
      <a:lt1>
        <a:sysClr val="window" lastClr="FFFFFF"/>
      </a:lt1>
      <a:dk2>
        <a:srgbClr val="0098CD"/>
      </a:dk2>
      <a:lt2>
        <a:srgbClr val="95CD3C"/>
      </a:lt2>
      <a:accent1>
        <a:srgbClr val="365EBF"/>
      </a:accent1>
      <a:accent2>
        <a:srgbClr val="1E4164"/>
      </a:accent2>
      <a:accent3>
        <a:srgbClr val="808080"/>
      </a:accent3>
      <a:accent4>
        <a:srgbClr val="FEC82A"/>
      </a:accent4>
      <a:accent5>
        <a:srgbClr val="F0640F"/>
      </a:accent5>
      <a:accent6>
        <a:srgbClr val="E31B23"/>
      </a:accent6>
      <a:hlink>
        <a:srgbClr val="365EBF"/>
      </a:hlink>
      <a:folHlink>
        <a:srgbClr val="9A3366"/>
      </a:folHlink>
    </a:clrScheme>
    <a:fontScheme name="Office 2">
      <a:majorFont>
        <a:latin typeface="Helvetica Neue LT W1G 75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Helvetica Neue LT W1G 45 Light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3277</TotalTime>
  <Words>2690</Words>
  <Application>Microsoft Macintosh PowerPoint</Application>
  <PresentationFormat>On-screen Show (4:3)</PresentationFormat>
  <Paragraphs>430</Paragraphs>
  <Slides>57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F2E Template</vt:lpstr>
      <vt:lpstr>PowerPoint Presentation</vt:lpstr>
      <vt:lpstr>PowerPoint Presentation</vt:lpstr>
      <vt:lpstr>F2E Summit</vt:lpstr>
      <vt:lpstr>Installing Node on your computer  Evan Goer @evangoer</vt:lpstr>
      <vt:lpstr>PowerPoint Presentation</vt:lpstr>
      <vt:lpstr>WHY Learn NODE: The ruthlessly practical version</vt:lpstr>
      <vt:lpstr>Get started learning node</vt:lpstr>
      <vt:lpstr>PowerPoint Presentation</vt:lpstr>
      <vt:lpstr>Node on cloud 9  Jeffrey Schell</vt:lpstr>
      <vt:lpstr>NodeJS on Cloud9</vt:lpstr>
      <vt:lpstr>Cloud9 Environment</vt:lpstr>
      <vt:lpstr>Cloud9 Environment</vt:lpstr>
      <vt:lpstr>Proxy</vt:lpstr>
      <vt:lpstr>Installing Requirements</vt:lpstr>
      <vt:lpstr>Download and Install Node</vt:lpstr>
      <vt:lpstr>Running Node and NPM</vt:lpstr>
      <vt:lpstr>Configure NPM</vt:lpstr>
      <vt:lpstr>Configure Git</vt:lpstr>
      <vt:lpstr>Global NPM Modules</vt:lpstr>
      <vt:lpstr>Note about Ports</vt:lpstr>
      <vt:lpstr>Alternative Installation Methods</vt:lpstr>
      <vt:lpstr>F2E Summit</vt:lpstr>
      <vt:lpstr>F2E Advisors</vt:lpstr>
      <vt:lpstr>Introducing Node  Bill Scott @billwscott </vt:lpstr>
      <vt:lpstr>PowerPoint Presentation</vt:lpstr>
      <vt:lpstr>F2E Summit</vt:lpstr>
      <vt:lpstr>Node at PayPal  Erik Toth @eriktoth</vt:lpstr>
      <vt:lpstr>F2E Summit</vt:lpstr>
      <vt:lpstr>Lunch Time  12:00 – 12:45</vt:lpstr>
      <vt:lpstr>PowerPoint Presentation</vt:lpstr>
      <vt:lpstr>Parsing PDF documents with node  Modesty Zhang</vt:lpstr>
      <vt:lpstr>ALL ABOUT BOOTSTRAP</vt:lpstr>
      <vt:lpstr>Parse Tax Forms in Node.js</vt:lpstr>
      <vt:lpstr>Agenda</vt:lpstr>
      <vt:lpstr>The QuadF Application</vt:lpstr>
      <vt:lpstr>PowerPoint Presentation</vt:lpstr>
      <vt:lpstr>Why Node.js?     Thinner, Lighter, Faster</vt:lpstr>
      <vt:lpstr>Leverage porting pdf.js to Node.js</vt:lpstr>
      <vt:lpstr>Node.js Module’s Challenges</vt:lpstr>
      <vt:lpstr>Node.js Module’s Dependencies</vt:lpstr>
      <vt:lpstr>pdf2json Techniques</vt:lpstr>
      <vt:lpstr>Global Variables and pdf.js module</vt:lpstr>
      <vt:lpstr>XHR L2 + Ajax =&gt; FS</vt:lpstr>
      <vt:lpstr>Fake Web Worker</vt:lpstr>
      <vt:lpstr>DOMParser</vt:lpstr>
      <vt:lpstr>PDFCanvas – text example</vt:lpstr>
      <vt:lpstr>New Functionalities: AcroForm Parsing</vt:lpstr>
      <vt:lpstr>PDFAnno</vt:lpstr>
      <vt:lpstr>PDFAnno – Radio Button Example</vt:lpstr>
      <vt:lpstr>Using pdf2json Module – Build/QA</vt:lpstr>
      <vt:lpstr>Demo</vt:lpstr>
      <vt:lpstr>More Info</vt:lpstr>
      <vt:lpstr>Questions?</vt:lpstr>
      <vt:lpstr>F2E Summit</vt:lpstr>
      <vt:lpstr>Node at TurboTax  clarence Huang</vt:lpstr>
      <vt:lpstr>PowerPoint Presentation</vt:lpstr>
      <vt:lpstr>F2E Summit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F2E Template</dc:title>
  <dc:subject/>
  <dc:creator>Yvonne So</dc:creator>
  <cp:keywords/>
  <dc:description/>
  <cp:lastModifiedBy/>
  <cp:revision>54</cp:revision>
  <dcterms:created xsi:type="dcterms:W3CDTF">2013-11-24T22:40:44Z</dcterms:created>
  <dcterms:modified xsi:type="dcterms:W3CDTF">2014-02-20T17:41:38Z</dcterms:modified>
  <cp:category/>
</cp:coreProperties>
</file>

<file path=docProps/thumbnail.jpeg>
</file>